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59"/>
  </p:notesMasterIdLst>
  <p:sldIdLst>
    <p:sldId id="256" r:id="rId2"/>
    <p:sldId id="313" r:id="rId3"/>
    <p:sldId id="306"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59" r:id="rId22"/>
    <p:sldId id="356" r:id="rId23"/>
    <p:sldId id="357" r:id="rId24"/>
    <p:sldId id="358" r:id="rId25"/>
    <p:sldId id="351" r:id="rId26"/>
    <p:sldId id="352" r:id="rId27"/>
    <p:sldId id="353" r:id="rId28"/>
    <p:sldId id="354" r:id="rId29"/>
    <p:sldId id="355" r:id="rId30"/>
    <p:sldId id="362" r:id="rId31"/>
    <p:sldId id="360" r:id="rId32"/>
    <p:sldId id="361" r:id="rId33"/>
    <p:sldId id="364" r:id="rId34"/>
    <p:sldId id="307" r:id="rId35"/>
    <p:sldId id="363" r:id="rId36"/>
    <p:sldId id="331" r:id="rId37"/>
    <p:sldId id="332" r:id="rId38"/>
    <p:sldId id="334" r:id="rId39"/>
    <p:sldId id="335" r:id="rId40"/>
    <p:sldId id="336" r:id="rId41"/>
    <p:sldId id="337" r:id="rId42"/>
    <p:sldId id="338" r:id="rId43"/>
    <p:sldId id="339" r:id="rId44"/>
    <p:sldId id="340" r:id="rId45"/>
    <p:sldId id="341" r:id="rId46"/>
    <p:sldId id="342" r:id="rId47"/>
    <p:sldId id="343" r:id="rId48"/>
    <p:sldId id="344" r:id="rId49"/>
    <p:sldId id="345" r:id="rId50"/>
    <p:sldId id="346" r:id="rId51"/>
    <p:sldId id="347" r:id="rId52"/>
    <p:sldId id="348" r:id="rId53"/>
    <p:sldId id="349" r:id="rId54"/>
    <p:sldId id="350" r:id="rId55"/>
    <p:sldId id="308" r:id="rId56"/>
    <p:sldId id="305" r:id="rId57"/>
    <p:sldId id="365"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7" autoAdjust="0"/>
    <p:restoredTop sz="94660"/>
  </p:normalViewPr>
  <p:slideViewPr>
    <p:cSldViewPr>
      <p:cViewPr varScale="1">
        <p:scale>
          <a:sx n="93" d="100"/>
          <a:sy n="93"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CFABC2-AA68-4325-B3AD-952215F5ACC7}" type="datetimeFigureOut">
              <a:rPr lang="en-GB" smtClean="0"/>
              <a:t>11/08/2022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4BC153-3B45-4120-B7E0-84EFDF5EACB8}" type="slidenum">
              <a:rPr lang="en-GB" smtClean="0"/>
              <a:t>‹#›</a:t>
            </a:fld>
            <a:endParaRPr lang="en-GB"/>
          </a:p>
        </p:txBody>
      </p:sp>
    </p:spTree>
    <p:extLst>
      <p:ext uri="{BB962C8B-B14F-4D97-AF65-F5344CB8AC3E}">
        <p14:creationId xmlns:p14="http://schemas.microsoft.com/office/powerpoint/2010/main" val="1869161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1DA6400-FAAD-4A7D-A9C2-20C860DAA197}" type="slidenum">
              <a:rPr lang="en-US" altLang="en-US" smtClean="0"/>
              <a:pPr eaLnBrk="1" hangingPunct="1">
                <a:spcBef>
                  <a:spcPct val="0"/>
                </a:spcBef>
              </a:pPr>
              <a:t>2</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B577B39-54AA-4FCE-AF8A-326D5BA4B2C7}" type="slidenum">
              <a:rPr lang="en-US" altLang="en-US" smtClean="0"/>
              <a:pPr eaLnBrk="1" hangingPunct="1">
                <a:spcBef>
                  <a:spcPct val="0"/>
                </a:spcBef>
              </a:pPr>
              <a:t>12</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9F07E5D-05C3-4BAC-8B1A-79DCF30D4A36}" type="slidenum">
              <a:rPr lang="en-US" altLang="en-US" smtClean="0"/>
              <a:pPr eaLnBrk="1" hangingPunct="1">
                <a:spcBef>
                  <a:spcPct val="0"/>
                </a:spcBef>
              </a:pPr>
              <a:t>13</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836A1A1-F324-4F7D-83D5-C24B39EA656A}" type="slidenum">
              <a:rPr lang="en-US" altLang="en-US" smtClean="0"/>
              <a:pPr eaLnBrk="1" hangingPunct="1">
                <a:spcBef>
                  <a:spcPct val="0"/>
                </a:spcBef>
              </a:pPr>
              <a:t>14</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B7AFA02-84B6-4392-8826-653EE7AC6B5A}" type="slidenum">
              <a:rPr lang="en-US" altLang="en-US" smtClean="0"/>
              <a:pPr eaLnBrk="1" hangingPunct="1">
                <a:spcBef>
                  <a:spcPct val="0"/>
                </a:spcBef>
              </a:pPr>
              <a:t>15</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2DFE368-5271-486D-A7E0-C9C7529DB813}" type="slidenum">
              <a:rPr lang="en-US" altLang="en-US" smtClean="0"/>
              <a:pPr eaLnBrk="1" hangingPunct="1">
                <a:spcBef>
                  <a:spcPct val="0"/>
                </a:spcBef>
              </a:pPr>
              <a:t>16</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3FCFCC9-26C8-4B47-8AA6-176DC4F87CC3}" type="slidenum">
              <a:rPr lang="en-US" altLang="en-US" smtClean="0"/>
              <a:pPr eaLnBrk="1" hangingPunct="1">
                <a:spcBef>
                  <a:spcPct val="0"/>
                </a:spcBef>
              </a:pPr>
              <a:t>17</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3572C72-8B1B-4681-A7FC-3FA7A86A5335}" type="slidenum">
              <a:rPr lang="en-US" altLang="en-US" smtClean="0"/>
              <a:pPr eaLnBrk="1" hangingPunct="1">
                <a:spcBef>
                  <a:spcPct val="0"/>
                </a:spcBef>
              </a:pPr>
              <a:t>18</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B2CEA00-FEA4-40EE-98EC-EDEEB822A094}" type="slidenum">
              <a:rPr lang="en-US" altLang="en-US" smtClean="0"/>
              <a:pPr eaLnBrk="1" hangingPunct="1">
                <a:spcBef>
                  <a:spcPct val="0"/>
                </a:spcBef>
              </a:pPr>
              <a:t>19</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4CCBDBA-04C9-43D9-906E-3C7CB516E5AC}" type="slidenum">
              <a:rPr lang="en-US" altLang="en-US" smtClean="0"/>
              <a:pPr eaLnBrk="1" hangingPunct="1">
                <a:spcBef>
                  <a:spcPct val="0"/>
                </a:spcBef>
              </a:pPr>
              <a:t>20</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3188F82B-78DA-4051-99D2-2CA0CB9BCA51}" type="slidenum">
              <a:rPr lang="en-US" altLang="en-US" sz="1200"/>
              <a:pPr eaLnBrk="1" hangingPunct="1"/>
              <a:t>22</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2A914CB-D542-4A56-9412-8EF9387F1294}" type="slidenum">
              <a:rPr lang="en-US" altLang="en-US" smtClean="0"/>
              <a:pPr eaLnBrk="1" hangingPunct="1">
                <a:spcBef>
                  <a:spcPct val="0"/>
                </a:spcBef>
              </a:pPr>
              <a:t>4</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1B46DD55-BF36-4B48-A3D5-582B256A0259}" type="slidenum">
              <a:rPr lang="en-US" altLang="en-US" sz="1200"/>
              <a:pPr eaLnBrk="1" hangingPunct="1"/>
              <a:t>23</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D1D50CFD-D406-47E2-82BE-0BD1CA26D9C8}" type="slidenum">
              <a:rPr lang="en-US" altLang="en-US" sz="1200"/>
              <a:pPr eaLnBrk="1" hangingPunct="1"/>
              <a:t>24</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32030F77-FDD2-4F43-80BE-1E45BB4C56E1}" type="slidenum">
              <a:rPr lang="en-US" altLang="en-US" sz="1200"/>
              <a:pPr eaLnBrk="1" hangingPunct="1"/>
              <a:t>26</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9209A113-1B58-4897-B3BC-86CA9504BFFD}" type="slidenum">
              <a:rPr lang="en-US" altLang="en-US" sz="1200"/>
              <a:pPr eaLnBrk="1" hangingPunct="1"/>
              <a:t>27</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97AEA380-EEA0-4FCE-A219-389C3235605C}" type="slidenum">
              <a:rPr lang="en-US" altLang="en-US" sz="1200"/>
              <a:pPr eaLnBrk="1" hangingPunct="1"/>
              <a:t>28</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60903893-D3AA-48C8-ABFE-3729EBDB61C4}" type="slidenum">
              <a:rPr lang="en-US" altLang="en-US" sz="1200"/>
              <a:pPr eaLnBrk="1" hangingPunct="1"/>
              <a:t>29</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864EC96E-9FDF-4BBF-A134-374EE5F02B3E}" type="slidenum">
              <a:rPr lang="en-US" altLang="en-US" sz="1200"/>
              <a:pPr eaLnBrk="1" hangingPunct="1"/>
              <a:t>30</a:t>
            </a:fld>
            <a:endParaRPr lang="en-US" alt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6A788CFF-D205-4270-94E3-AAEB7AF5D9D2}" type="slidenum">
              <a:rPr lang="en-US" altLang="en-US" sz="1200"/>
              <a:pPr eaLnBrk="1" hangingPunct="1"/>
              <a:t>31</a:t>
            </a:fld>
            <a:endParaRPr lang="en-US" alt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864EC96E-9FDF-4BBF-A134-374EE5F02B3E}" type="slidenum">
              <a:rPr lang="en-US" altLang="en-US" sz="1200"/>
              <a:pPr eaLnBrk="1" hangingPunct="1"/>
              <a:t>32</a:t>
            </a:fld>
            <a:endParaRPr lang="en-US" alt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5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12CCA8F-2FC5-49F4-BA3A-4E1C84C1F112}" type="slidenum">
              <a:rPr lang="en-US" altLang="en-US" smtClean="0"/>
              <a:pPr eaLnBrk="1" hangingPunct="1">
                <a:spcBef>
                  <a:spcPct val="0"/>
                </a:spcBef>
              </a:pPr>
              <a:t>5</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3"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9811"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185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3907"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281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4867"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7395"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6915"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9443"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1011"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F7BE7E5-8613-4EFD-AD4A-A16A47046FE8}" type="slidenum">
              <a:rPr lang="en-US" altLang="en-US" smtClean="0"/>
              <a:pPr eaLnBrk="1" hangingPunct="1">
                <a:spcBef>
                  <a:spcPct val="0"/>
                </a:spcBef>
              </a:pPr>
              <a:t>6</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1491"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305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9203"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5107"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329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601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353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5587"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2D5A7E5-40DD-479E-A0EF-85D3BEAE671D}" type="slidenum">
              <a:rPr lang="en-US" altLang="en-US" smtClean="0"/>
              <a:pPr eaLnBrk="1" hangingPunct="1">
                <a:spcBef>
                  <a:spcPct val="0"/>
                </a:spcBef>
              </a:pPr>
              <a:t>7</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34C5FDF-BA03-4086-8693-167B25905DC1}" type="slidenum">
              <a:rPr lang="en-US" altLang="en-US" smtClean="0"/>
              <a:pPr eaLnBrk="1" hangingPunct="1">
                <a:spcBef>
                  <a:spcPct val="0"/>
                </a:spcBef>
              </a:pPr>
              <a:t>8</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645CA7B-ED76-4B2C-8F74-49BA46D9D2F9}" type="slidenum">
              <a:rPr lang="en-US" altLang="en-US" smtClean="0"/>
              <a:pPr eaLnBrk="1" hangingPunct="1">
                <a:spcBef>
                  <a:spcPct val="0"/>
                </a:spcBef>
              </a:pPr>
              <a:t>9</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7F7C30F-F8D2-4BC5-A3D1-E7ECA662041D}" type="slidenum">
              <a:rPr lang="en-US" altLang="en-US" smtClean="0"/>
              <a:pPr eaLnBrk="1" hangingPunct="1">
                <a:spcBef>
                  <a:spcPct val="0"/>
                </a:spcBef>
              </a:pPr>
              <a:t>10</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B821DE8-6E9D-4A16-A6A5-04567E6E23D2}" type="slidenum">
              <a:rPr lang="en-US" altLang="en-US" smtClean="0"/>
              <a:pPr eaLnBrk="1" hangingPunct="1">
                <a:spcBef>
                  <a:spcPct val="0"/>
                </a:spcBef>
              </a:pPr>
              <a:t>11</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392A5C-A95F-4D15-940B-D910751FBF20}" type="datetime1">
              <a:rPr lang="en-GB" smtClean="0"/>
              <a:t>11/08/2022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30095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3C4F53-8133-43CB-8939-8E74245A94E8}" type="datetime1">
              <a:rPr lang="en-GB" smtClean="0"/>
              <a:t>11/08/2022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69752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056072-5941-436D-93C0-0870E1685F17}" type="datetime1">
              <a:rPr lang="en-GB" smtClean="0"/>
              <a:t>11/08/2022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1499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37C378-298B-491A-A196-63BB78AC6826}" type="datetime1">
              <a:rPr lang="en-GB" smtClean="0"/>
              <a:t>11/08/2022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571971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676C11-E8C8-40F0-BC1A-168C0E0E635C}" type="datetime1">
              <a:rPr lang="en-GB" smtClean="0"/>
              <a:t>11/08/2022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3988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1FA5B3-B493-44BD-B560-2B80ECC97B05}" type="datetime1">
              <a:rPr lang="en-GB" smtClean="0"/>
              <a:t>11/08/2022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53648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E1E0DF-BAFE-4627-AB95-4911CFD4FBC9}" type="datetime1">
              <a:rPr lang="en-GB" smtClean="0"/>
              <a:t>11/08/2022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767322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3C366-5AEA-4ED5-A0B3-DCB0CC208568}" type="datetime1">
              <a:rPr lang="en-GB" smtClean="0"/>
              <a:t>11/08/2022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708681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436E143F-B6D9-4815-8749-B04CDF758484}" type="datetime1">
              <a:rPr lang="en-GB" smtClean="0"/>
              <a:t>11/08/2022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0D4340-EA28-4FAF-9F8D-4DCA27993F66}" type="slidenum">
              <a:rPr lang="en-US"/>
              <a:pPr>
                <a:defRPr/>
              </a:pPr>
              <a:t>‹#›</a:t>
            </a:fld>
            <a:endParaRPr lang="en-US"/>
          </a:p>
        </p:txBody>
      </p:sp>
    </p:spTree>
    <p:extLst>
      <p:ext uri="{BB962C8B-B14F-4D97-AF65-F5344CB8AC3E}">
        <p14:creationId xmlns:p14="http://schemas.microsoft.com/office/powerpoint/2010/main" val="2900646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3379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6613" y="1981200"/>
            <a:ext cx="3810000" cy="1612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6613" y="3746500"/>
            <a:ext cx="3810000" cy="1614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69468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08413" cy="3379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3379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6932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81E859-32A6-40E0-AF3E-67E8E0DCFE1A}" type="datetime1">
              <a:rPr lang="en-GB" smtClean="0"/>
              <a:t>11/08/2022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35890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61187D-BDC3-4D5A-800C-ADA6F04803C2}" type="datetime1">
              <a:rPr lang="en-GB" smtClean="0"/>
              <a:t>11/08/2022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424829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7F0AFE-65A1-4365-87E7-2244A2CF9DBA}" type="datetime1">
              <a:rPr lang="en-GB" smtClean="0"/>
              <a:t>11/08/2022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358358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78C4A3-75F7-487F-95A6-1EAFDE5E421A}" type="datetime1">
              <a:rPr lang="en-GB" smtClean="0"/>
              <a:t>11/08/2022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88263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3DF6AC-F94A-4338-9042-9F4022FE9BBB}" type="datetime1">
              <a:rPr lang="en-GB" smtClean="0"/>
              <a:t>11/08/2022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37925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32816-55D5-47BD-86C8-793BCA8F718F}" type="datetime1">
              <a:rPr lang="en-GB" smtClean="0"/>
              <a:t>11/08/2022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365086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A9B3068-2C7B-45B1-A74F-87DE973D644C}" type="datetime1">
              <a:rPr lang="en-GB" smtClean="0"/>
              <a:t>11/08/2022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99118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7BD6218-1EFE-4E95-B475-030F46614EE5}" type="datetime1">
              <a:rPr lang="en-GB" smtClean="0"/>
              <a:t>11/08/2022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13516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05D6D8-5631-402A-B235-C0E942314990}" type="datetime1">
              <a:rPr lang="en-GB" smtClean="0"/>
              <a:t>11/08/2022</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72BDC46-6F47-4AB5-98F3-E57E0E1A91C5}" type="slidenum">
              <a:rPr lang="en-GB" smtClean="0"/>
              <a:t>‹#›</a:t>
            </a:fld>
            <a:endParaRPr lang="en-GB"/>
          </a:p>
        </p:txBody>
      </p:sp>
    </p:spTree>
    <p:extLst>
      <p:ext uri="{BB962C8B-B14F-4D97-AF65-F5344CB8AC3E}">
        <p14:creationId xmlns:p14="http://schemas.microsoft.com/office/powerpoint/2010/main" val="3067923722"/>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 id="2147483766" r:id="rId18"/>
    <p:sldLayoutId id="2147483767"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7.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7.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7.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7.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file:///\\storage.its.york.ac.uk\economics\Staff%20Areas\jdh1\inactive\projects\hey%20and%20lotito\second%20experiment\VB%20program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0.xml"/><Relationship Id="rId1" Type="http://schemas.openxmlformats.org/officeDocument/2006/relationships/slideLayout" Target="../slideLayouts/slideLayout18.xml"/><Relationship Id="rId4" Type="http://schemas.openxmlformats.org/officeDocument/2006/relationships/image" Target="../media/image10.e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Experimental economics</a:t>
            </a:r>
            <a:endParaRPr lang="en-GB" dirty="0"/>
          </a:p>
        </p:txBody>
      </p:sp>
      <p:sp>
        <p:nvSpPr>
          <p:cNvPr id="3" name="Subtitle 2"/>
          <p:cNvSpPr>
            <a:spLocks noGrp="1"/>
          </p:cNvSpPr>
          <p:nvPr>
            <p:ph type="subTitle" idx="1"/>
          </p:nvPr>
        </p:nvSpPr>
        <p:spPr/>
        <p:txBody>
          <a:bodyPr/>
          <a:lstStyle/>
          <a:p>
            <a:r>
              <a:rPr lang="en-GB" dirty="0" smtClean="0"/>
              <a:t>John Hey</a:t>
            </a:r>
          </a:p>
          <a:p>
            <a:r>
              <a:rPr lang="en-GB" dirty="0" smtClean="0"/>
              <a:t>Lecture 12</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1</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0127" y="5212755"/>
            <a:ext cx="1183873" cy="1657215"/>
          </a:xfrm>
          <a:prstGeom prst="rect">
            <a:avLst/>
          </a:prstGeom>
        </p:spPr>
      </p:pic>
    </p:spTree>
    <p:extLst>
      <p:ext uri="{BB962C8B-B14F-4D97-AF65-F5344CB8AC3E}">
        <p14:creationId xmlns:p14="http://schemas.microsoft.com/office/powerpoint/2010/main" val="1980547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The Solution</a:t>
            </a:r>
          </a:p>
        </p:txBody>
      </p:sp>
      <p:sp>
        <p:nvSpPr>
          <p:cNvPr id="64515" name="Rectangle 3"/>
          <p:cNvSpPr>
            <a:spLocks noGrp="1" noChangeArrowheads="1"/>
          </p:cNvSpPr>
          <p:nvPr>
            <p:ph idx="1"/>
          </p:nvPr>
        </p:nvSpPr>
        <p:spPr>
          <a:noFill/>
          <a:ln>
            <a:noFill/>
            <a:miter lim="800000"/>
            <a:headEnd/>
            <a:tailEnd/>
          </a:ln>
        </p:spPr>
        <p:txBody>
          <a:bodyPr/>
          <a:lstStyle/>
          <a:p>
            <a:pPr eaLnBrk="1" hangingPunct="1">
              <a:lnSpc>
                <a:spcPct val="90000"/>
              </a:lnSpc>
            </a:pPr>
            <a:r>
              <a:rPr lang="it-IT" altLang="en-US" dirty="0" smtClean="0">
                <a:solidFill>
                  <a:schemeClr val="tx1"/>
                </a:solidFill>
              </a:rPr>
              <a:t>Backward Induction says that the individual should play Down at the first decision node and then Up at the second – irrespective of what Nature does.</a:t>
            </a:r>
          </a:p>
          <a:p>
            <a:pPr eaLnBrk="1" hangingPunct="1">
              <a:lnSpc>
                <a:spcPct val="90000"/>
              </a:lnSpc>
            </a:pPr>
            <a:r>
              <a:rPr lang="it-IT" altLang="en-US" dirty="0" smtClean="0">
                <a:solidFill>
                  <a:schemeClr val="tx1"/>
                </a:solidFill>
              </a:rPr>
              <a:t>The Strategy Method says the same.</a:t>
            </a:r>
          </a:p>
          <a:p>
            <a:pPr eaLnBrk="1" hangingPunct="1">
              <a:lnSpc>
                <a:spcPct val="90000"/>
              </a:lnSpc>
            </a:pPr>
            <a:r>
              <a:rPr lang="it-IT" altLang="en-US" dirty="0" smtClean="0">
                <a:solidFill>
                  <a:schemeClr val="tx1"/>
                </a:solidFill>
              </a:rPr>
              <a:t>That is because we have organised the payoffs  so that they satisfy Dominance</a:t>
            </a:r>
            <a:r>
              <a:rPr lang="en-US" altLang="en-US" dirty="0" smtClean="0">
                <a:solidFill>
                  <a:schemeClr val="tx1"/>
                </a:solidFill>
              </a:rPr>
              <a:t>.</a:t>
            </a:r>
          </a:p>
        </p:txBody>
      </p:sp>
      <p:sp>
        <p:nvSpPr>
          <p:cNvPr id="2" name="Slide Number Placeholder 1"/>
          <p:cNvSpPr>
            <a:spLocks noGrp="1"/>
          </p:cNvSpPr>
          <p:nvPr>
            <p:ph type="sldNum" sz="quarter" idx="12"/>
          </p:nvPr>
        </p:nvSpPr>
        <p:spPr/>
        <p:txBody>
          <a:bodyPr/>
          <a:lstStyle/>
          <a:p>
            <a:fld id="{E72BDC46-6F47-4AB5-98F3-E57E0E1A91C5}" type="slidenum">
              <a:rPr lang="en-GB" smtClean="0"/>
              <a:t>10</a:t>
            </a:fld>
            <a:endParaRPr lang="en-GB"/>
          </a:p>
        </p:txBody>
      </p:sp>
    </p:spTree>
    <p:custDataLst>
      <p:tags r:id="rId1"/>
    </p:custDataLst>
    <p:extLst>
      <p:ext uri="{BB962C8B-B14F-4D97-AF65-F5344CB8AC3E}">
        <p14:creationId xmlns:p14="http://schemas.microsoft.com/office/powerpoint/2010/main" val="372782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Planning</a:t>
            </a:r>
          </a:p>
        </p:txBody>
      </p:sp>
      <p:sp>
        <p:nvSpPr>
          <p:cNvPr id="78851" name="Rectangle 3"/>
          <p:cNvSpPr>
            <a:spLocks noGrp="1" noChangeArrowheads="1"/>
          </p:cNvSpPr>
          <p:nvPr>
            <p:ph idx="1"/>
          </p:nvPr>
        </p:nvSpPr>
        <p:spPr>
          <a:noFill/>
          <a:ln>
            <a:noFill/>
            <a:miter lim="800000"/>
            <a:headEnd/>
            <a:tailEnd/>
          </a:ln>
        </p:spPr>
        <p:txBody>
          <a:bodyPr/>
          <a:lstStyle/>
          <a:p>
            <a:pPr eaLnBrk="1" hangingPunct="1"/>
            <a:r>
              <a:rPr lang="it-IT" altLang="en-US" dirty="0" smtClean="0">
                <a:solidFill>
                  <a:schemeClr val="tx1"/>
                </a:solidFill>
              </a:rPr>
              <a:t>Note that both stories involve the idea of </a:t>
            </a:r>
            <a:r>
              <a:rPr lang="it-IT" altLang="en-US" i="1" dirty="0" smtClean="0">
                <a:solidFill>
                  <a:schemeClr val="tx1"/>
                </a:solidFill>
              </a:rPr>
              <a:t>planning</a:t>
            </a:r>
            <a:r>
              <a:rPr lang="it-IT" altLang="en-US" dirty="0" smtClean="0">
                <a:solidFill>
                  <a:schemeClr val="tx1"/>
                </a:solidFill>
              </a:rPr>
              <a:t>.</a:t>
            </a:r>
          </a:p>
          <a:p>
            <a:pPr eaLnBrk="1" hangingPunct="1"/>
            <a:r>
              <a:rPr lang="it-IT" altLang="en-US" dirty="0" smtClean="0">
                <a:solidFill>
                  <a:schemeClr val="tx1"/>
                </a:solidFill>
              </a:rPr>
              <a:t>Economic theory relies on this.</a:t>
            </a:r>
          </a:p>
          <a:p>
            <a:pPr eaLnBrk="1" hangingPunct="1"/>
            <a:endParaRPr lang="it-IT" altLang="en-US" dirty="0" smtClean="0">
              <a:solidFill>
                <a:schemeClr val="tx1"/>
              </a:solidFill>
            </a:endParaRPr>
          </a:p>
          <a:p>
            <a:pPr eaLnBrk="1" hangingPunct="1"/>
            <a:r>
              <a:rPr lang="it-IT" altLang="en-US" dirty="0" smtClean="0">
                <a:solidFill>
                  <a:schemeClr val="tx1"/>
                </a:solidFill>
              </a:rPr>
              <a:t>So two questions:</a:t>
            </a:r>
          </a:p>
          <a:p>
            <a:pPr eaLnBrk="1" hangingPunct="1"/>
            <a:r>
              <a:rPr lang="it-IT" altLang="en-US" dirty="0" smtClean="0">
                <a:solidFill>
                  <a:schemeClr val="tx1"/>
                </a:solidFill>
              </a:rPr>
              <a:t>Do people plan? </a:t>
            </a:r>
          </a:p>
          <a:p>
            <a:pPr eaLnBrk="1" hangingPunct="1"/>
            <a:r>
              <a:rPr lang="it-IT" altLang="en-US" dirty="0" smtClean="0">
                <a:solidFill>
                  <a:schemeClr val="tx1"/>
                </a:solidFill>
              </a:rPr>
              <a:t>If so, how far ahead do they plan?</a:t>
            </a:r>
          </a:p>
          <a:p>
            <a:pPr eaLnBrk="1" hangingPunct="1"/>
            <a:endParaRPr lang="it-IT" altLang="en-US" dirty="0" smtClean="0">
              <a:solidFill>
                <a:schemeClr val="tx1"/>
              </a:solidFill>
            </a:endParaRPr>
          </a:p>
          <a:p>
            <a:pPr eaLnBrk="1" hangingPunct="1"/>
            <a:r>
              <a:rPr lang="it-IT" altLang="en-US" dirty="0" smtClean="0">
                <a:solidFill>
                  <a:schemeClr val="tx1"/>
                </a:solidFill>
              </a:rPr>
              <a:t>At this point we concentrate solely on the first of these.</a:t>
            </a:r>
          </a:p>
        </p:txBody>
      </p:sp>
      <p:sp>
        <p:nvSpPr>
          <p:cNvPr id="2" name="Slide Number Placeholder 1"/>
          <p:cNvSpPr>
            <a:spLocks noGrp="1"/>
          </p:cNvSpPr>
          <p:nvPr>
            <p:ph type="sldNum" sz="quarter" idx="12"/>
          </p:nvPr>
        </p:nvSpPr>
        <p:spPr/>
        <p:txBody>
          <a:bodyPr/>
          <a:lstStyle/>
          <a:p>
            <a:fld id="{E72BDC46-6F47-4AB5-98F3-E57E0E1A91C5}" type="slidenum">
              <a:rPr lang="en-GB" smtClean="0"/>
              <a:t>11</a:t>
            </a:fld>
            <a:endParaRPr lang="en-GB"/>
          </a:p>
        </p:txBody>
      </p:sp>
    </p:spTree>
    <p:custDataLst>
      <p:tags r:id="rId1"/>
    </p:custDataLst>
    <p:extLst>
      <p:ext uri="{BB962C8B-B14F-4D97-AF65-F5344CB8AC3E}">
        <p14:creationId xmlns:p14="http://schemas.microsoft.com/office/powerpoint/2010/main" val="22930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5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8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a:noFill/>
            <a:miter lim="800000"/>
            <a:headEnd/>
            <a:tailEnd/>
          </a:ln>
        </p:spPr>
        <p:txBody>
          <a:bodyPr>
            <a:normAutofit fontScale="90000"/>
          </a:bodyPr>
          <a:lstStyle/>
          <a:p>
            <a:pPr eaLnBrk="1" hangingPunct="1"/>
            <a:r>
              <a:rPr lang="it-IT" altLang="en-US" dirty="0" smtClean="0"/>
              <a:t>A way to avoid having to know the subject’s preferences</a:t>
            </a:r>
          </a:p>
        </p:txBody>
      </p:sp>
      <p:sp>
        <p:nvSpPr>
          <p:cNvPr id="74755" name="Rectangle 3"/>
          <p:cNvSpPr>
            <a:spLocks noGrp="1" noChangeArrowheads="1"/>
          </p:cNvSpPr>
          <p:nvPr>
            <p:ph idx="1"/>
          </p:nvPr>
        </p:nvSpPr>
        <p:spPr>
          <a:noFill/>
          <a:ln>
            <a:noFill/>
            <a:miter lim="800000"/>
            <a:headEnd/>
            <a:tailEnd/>
          </a:ln>
        </p:spPr>
        <p:txBody>
          <a:bodyPr>
            <a:normAutofit fontScale="70000" lnSpcReduction="20000"/>
          </a:bodyPr>
          <a:lstStyle/>
          <a:p>
            <a:pPr eaLnBrk="1" hangingPunct="1">
              <a:lnSpc>
                <a:spcPct val="90000"/>
              </a:lnSpc>
            </a:pPr>
            <a:r>
              <a:rPr lang="it-IT" altLang="en-US" sz="2800" dirty="0" smtClean="0">
                <a:solidFill>
                  <a:schemeClr val="tx1"/>
                </a:solidFill>
              </a:rPr>
              <a:t>We carefully constructed the payoffs so that we do not need to know anything about preferences</a:t>
            </a:r>
            <a:r>
              <a:rPr lang="it-IT" altLang="en-US" sz="2800" dirty="0" smtClean="0">
                <a:solidFill>
                  <a:srgbClr val="FF0000"/>
                </a:solidFill>
              </a:rPr>
              <a:t> other than they respect </a:t>
            </a:r>
            <a:r>
              <a:rPr lang="it-IT" altLang="en-US" sz="2800" i="1" dirty="0" smtClean="0">
                <a:solidFill>
                  <a:srgbClr val="FF0000"/>
                </a:solidFill>
              </a:rPr>
              <a:t>dominance</a:t>
            </a:r>
            <a:r>
              <a:rPr lang="it-IT" altLang="en-US" sz="2800" dirty="0" smtClean="0">
                <a:solidFill>
                  <a:schemeClr val="tx1"/>
                </a:solidFill>
              </a:rPr>
              <a:t>: “if one choice dominates another then everyone should choose it”.</a:t>
            </a:r>
          </a:p>
          <a:p>
            <a:pPr eaLnBrk="1" hangingPunct="1">
              <a:lnSpc>
                <a:spcPct val="90000"/>
              </a:lnSpc>
            </a:pPr>
            <a:r>
              <a:rPr lang="it-IT" altLang="en-US" sz="2800" dirty="0" smtClean="0">
                <a:solidFill>
                  <a:schemeClr val="tx1"/>
                </a:solidFill>
              </a:rPr>
              <a:t>Let </a:t>
            </a:r>
            <a:r>
              <a:rPr lang="it-IT" altLang="en-US" sz="2800" i="1" dirty="0" smtClean="0">
                <a:solidFill>
                  <a:schemeClr val="tx1"/>
                </a:solidFill>
              </a:rPr>
              <a:t>(a,b) </a:t>
            </a:r>
            <a:r>
              <a:rPr lang="it-IT" altLang="en-US" sz="2800" dirty="0" smtClean="0">
                <a:solidFill>
                  <a:schemeClr val="tx1"/>
                </a:solidFill>
              </a:rPr>
              <a:t>denote a lottery which gives </a:t>
            </a:r>
            <a:r>
              <a:rPr lang="it-IT" altLang="en-US" sz="2800" i="1" dirty="0" smtClean="0">
                <a:solidFill>
                  <a:schemeClr val="tx1"/>
                </a:solidFill>
              </a:rPr>
              <a:t>a </a:t>
            </a:r>
            <a:r>
              <a:rPr lang="it-IT" altLang="en-US" sz="2800" dirty="0" smtClean="0">
                <a:solidFill>
                  <a:schemeClr val="tx1"/>
                </a:solidFill>
              </a:rPr>
              <a:t>or </a:t>
            </a:r>
            <a:r>
              <a:rPr lang="it-IT" altLang="en-US" sz="2800" i="1" dirty="0" smtClean="0">
                <a:solidFill>
                  <a:schemeClr val="tx1"/>
                </a:solidFill>
              </a:rPr>
              <a:t>b </a:t>
            </a:r>
            <a:r>
              <a:rPr lang="it-IT" altLang="en-US" sz="2800" dirty="0" smtClean="0">
                <a:solidFill>
                  <a:schemeClr val="tx1"/>
                </a:solidFill>
              </a:rPr>
              <a:t>each with probability ½.</a:t>
            </a:r>
          </a:p>
          <a:p>
            <a:pPr eaLnBrk="1" hangingPunct="1">
              <a:lnSpc>
                <a:spcPct val="90000"/>
              </a:lnSpc>
            </a:pPr>
            <a:r>
              <a:rPr lang="it-IT" altLang="en-US" sz="2800" dirty="0" smtClean="0">
                <a:solidFill>
                  <a:schemeClr val="tx1"/>
                </a:solidFill>
              </a:rPr>
              <a:t>We say that “</a:t>
            </a:r>
            <a:r>
              <a:rPr lang="it-IT" altLang="en-US" sz="2800" i="1" dirty="0" smtClean="0">
                <a:solidFill>
                  <a:schemeClr val="tx1"/>
                </a:solidFill>
              </a:rPr>
              <a:t>(a,b) </a:t>
            </a:r>
            <a:r>
              <a:rPr lang="it-IT" altLang="en-US" sz="2800" dirty="0" smtClean="0">
                <a:solidFill>
                  <a:schemeClr val="tx1"/>
                </a:solidFill>
              </a:rPr>
              <a:t>dominates </a:t>
            </a:r>
            <a:r>
              <a:rPr lang="it-IT" altLang="en-US" sz="2800" i="1" dirty="0" smtClean="0">
                <a:solidFill>
                  <a:schemeClr val="tx1"/>
                </a:solidFill>
              </a:rPr>
              <a:t>(c,d)” </a:t>
            </a:r>
            <a:r>
              <a:rPr lang="it-IT" altLang="en-US" sz="2800" dirty="0" smtClean="0">
                <a:solidFill>
                  <a:schemeClr val="tx1"/>
                </a:solidFill>
              </a:rPr>
              <a:t>(where </a:t>
            </a:r>
            <a:r>
              <a:rPr lang="it-IT" altLang="en-US" sz="2800" i="1" dirty="0" smtClean="0">
                <a:solidFill>
                  <a:schemeClr val="tx1"/>
                </a:solidFill>
              </a:rPr>
              <a:t>a≥b </a:t>
            </a:r>
            <a:r>
              <a:rPr lang="it-IT" altLang="en-US" sz="2800" dirty="0" smtClean="0">
                <a:solidFill>
                  <a:schemeClr val="tx1"/>
                </a:solidFill>
              </a:rPr>
              <a:t>and </a:t>
            </a:r>
            <a:r>
              <a:rPr lang="it-IT" altLang="en-US" sz="2800" i="1" dirty="0" smtClean="0">
                <a:solidFill>
                  <a:schemeClr val="tx1"/>
                </a:solidFill>
              </a:rPr>
              <a:t>c≥d</a:t>
            </a:r>
            <a:r>
              <a:rPr lang="it-IT" altLang="en-US" sz="2800" dirty="0" smtClean="0">
                <a:solidFill>
                  <a:schemeClr val="tx1"/>
                </a:solidFill>
              </a:rPr>
              <a:t>) if </a:t>
            </a:r>
            <a:r>
              <a:rPr lang="it-IT" altLang="en-US" sz="2800" i="1" dirty="0" smtClean="0">
                <a:solidFill>
                  <a:schemeClr val="tx1"/>
                </a:solidFill>
              </a:rPr>
              <a:t>a ≥ c </a:t>
            </a:r>
            <a:r>
              <a:rPr lang="it-IT" altLang="en-US" sz="2800" dirty="0" smtClean="0">
                <a:solidFill>
                  <a:schemeClr val="tx1"/>
                </a:solidFill>
              </a:rPr>
              <a:t>and </a:t>
            </a:r>
            <a:r>
              <a:rPr lang="it-IT" altLang="en-US" sz="2800" i="1" dirty="0" smtClean="0">
                <a:solidFill>
                  <a:schemeClr val="tx1"/>
                </a:solidFill>
              </a:rPr>
              <a:t>b ≥ d</a:t>
            </a:r>
            <a:r>
              <a:rPr lang="it-IT" altLang="en-US" sz="2800" dirty="0" smtClean="0">
                <a:solidFill>
                  <a:schemeClr val="tx1"/>
                </a:solidFill>
              </a:rPr>
              <a:t>.</a:t>
            </a:r>
          </a:p>
          <a:p>
            <a:pPr eaLnBrk="1" hangingPunct="1">
              <a:lnSpc>
                <a:spcPct val="90000"/>
              </a:lnSpc>
            </a:pPr>
            <a:r>
              <a:rPr lang="it-IT" altLang="en-US" sz="2800" dirty="0" smtClean="0">
                <a:solidFill>
                  <a:schemeClr val="tx1"/>
                </a:solidFill>
              </a:rPr>
              <a:t>Examples: (£17,£15) dominates (£4,£2)</a:t>
            </a:r>
          </a:p>
          <a:p>
            <a:pPr eaLnBrk="1" hangingPunct="1">
              <a:lnSpc>
                <a:spcPct val="90000"/>
              </a:lnSpc>
            </a:pPr>
            <a:r>
              <a:rPr lang="it-IT" altLang="en-US" sz="2800" dirty="0" smtClean="0">
                <a:solidFill>
                  <a:schemeClr val="tx1"/>
                </a:solidFill>
              </a:rPr>
              <a:t> (£16,£8) dominates (£13,£8)</a:t>
            </a:r>
          </a:p>
          <a:p>
            <a:pPr eaLnBrk="1" hangingPunct="1">
              <a:lnSpc>
                <a:spcPct val="90000"/>
              </a:lnSpc>
            </a:pPr>
            <a:r>
              <a:rPr lang="it-IT" altLang="en-US" sz="2800" dirty="0" smtClean="0">
                <a:solidFill>
                  <a:schemeClr val="tx1"/>
                </a:solidFill>
              </a:rPr>
              <a:t>(£20,£8) dominates (£18,£8)</a:t>
            </a:r>
          </a:p>
          <a:p>
            <a:pPr eaLnBrk="1" hangingPunct="1">
              <a:lnSpc>
                <a:spcPct val="90000"/>
              </a:lnSpc>
            </a:pPr>
            <a:r>
              <a:rPr lang="it-IT" altLang="en-US" sz="2800" dirty="0" smtClean="0">
                <a:solidFill>
                  <a:schemeClr val="tx1"/>
                </a:solidFill>
              </a:rPr>
              <a:t>And so on...</a:t>
            </a:r>
          </a:p>
        </p:txBody>
      </p:sp>
      <p:sp>
        <p:nvSpPr>
          <p:cNvPr id="2" name="Slide Number Placeholder 1"/>
          <p:cNvSpPr>
            <a:spLocks noGrp="1"/>
          </p:cNvSpPr>
          <p:nvPr>
            <p:ph type="sldNum" sz="quarter" idx="12"/>
          </p:nvPr>
        </p:nvSpPr>
        <p:spPr/>
        <p:txBody>
          <a:bodyPr/>
          <a:lstStyle/>
          <a:p>
            <a:fld id="{E72BDC46-6F47-4AB5-98F3-E57E0E1A91C5}" type="slidenum">
              <a:rPr lang="en-GB" smtClean="0"/>
              <a:t>12</a:t>
            </a:fld>
            <a:endParaRPr lang="en-GB"/>
          </a:p>
        </p:txBody>
      </p:sp>
    </p:spTree>
    <p:custDataLst>
      <p:tags r:id="rId1"/>
    </p:custDataLst>
    <p:extLst>
      <p:ext uri="{BB962C8B-B14F-4D97-AF65-F5344CB8AC3E}">
        <p14:creationId xmlns:p14="http://schemas.microsoft.com/office/powerpoint/2010/main" val="98897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47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a:noFill/>
            <a:miter lim="800000"/>
            <a:headEnd/>
            <a:tailEnd/>
          </a:ln>
        </p:spPr>
        <p:txBody>
          <a:bodyPr>
            <a:normAutofit fontScale="90000"/>
          </a:bodyPr>
          <a:lstStyle/>
          <a:p>
            <a:pPr eaLnBrk="1" hangingPunct="1"/>
            <a:r>
              <a:rPr lang="it-IT" altLang="en-US" dirty="0" smtClean="0"/>
              <a:t>Our experiment uses Dominance (careful calibration)</a:t>
            </a:r>
            <a:endParaRPr lang="en-US" altLang="en-US" dirty="0" smtClean="0"/>
          </a:p>
        </p:txBody>
      </p:sp>
      <p:sp>
        <p:nvSpPr>
          <p:cNvPr id="76803" name="Rectangle 3"/>
          <p:cNvSpPr>
            <a:spLocks noGrp="1" noChangeArrowheads="1"/>
          </p:cNvSpPr>
          <p:nvPr>
            <p:ph idx="1"/>
          </p:nvPr>
        </p:nvSpPr>
        <p:spPr>
          <a:noFill/>
          <a:ln>
            <a:noFill/>
            <a:miter lim="800000"/>
            <a:headEnd/>
            <a:tailEnd/>
          </a:ln>
        </p:spPr>
        <p:txBody>
          <a:bodyPr>
            <a:normAutofit fontScale="85000" lnSpcReduction="10000"/>
          </a:bodyPr>
          <a:lstStyle/>
          <a:p>
            <a:pPr eaLnBrk="1" hangingPunct="1">
              <a:lnSpc>
                <a:spcPct val="90000"/>
              </a:lnSpc>
            </a:pPr>
            <a:r>
              <a:rPr lang="it-IT" altLang="en-US" sz="2800" dirty="0" smtClean="0">
                <a:solidFill>
                  <a:schemeClr val="tx1"/>
                </a:solidFill>
              </a:rPr>
              <a:t>The four payoffs left after elimination in the bottom half of the tree dominate the four payoffs left after elimination in the top half of the tree. “Down IS better”.</a:t>
            </a:r>
          </a:p>
          <a:p>
            <a:pPr eaLnBrk="1" hangingPunct="1">
              <a:lnSpc>
                <a:spcPct val="90000"/>
              </a:lnSpc>
            </a:pPr>
            <a:r>
              <a:rPr lang="it-IT" altLang="en-US" sz="2800" dirty="0" smtClean="0">
                <a:solidFill>
                  <a:schemeClr val="tx1"/>
                </a:solidFill>
              </a:rPr>
              <a:t>The eight payoffs in the top half of the tree dominate the eight payoffs in the bottom half of the tree. “Up APPEARS better”.</a:t>
            </a:r>
          </a:p>
          <a:p>
            <a:pPr eaLnBrk="1" hangingPunct="1">
              <a:lnSpc>
                <a:spcPct val="90000"/>
              </a:lnSpc>
            </a:pPr>
            <a:r>
              <a:rPr lang="it-IT" altLang="en-US" sz="2800" dirty="0" smtClean="0">
                <a:solidFill>
                  <a:schemeClr val="tx1"/>
                </a:solidFill>
              </a:rPr>
              <a:t>“One route through the tree APPEARS to be best to those who do not plan ahead; a different route IS best (for those who correctly plan ahead).”</a:t>
            </a:r>
          </a:p>
        </p:txBody>
      </p:sp>
      <p:sp>
        <p:nvSpPr>
          <p:cNvPr id="2" name="Slide Number Placeholder 1"/>
          <p:cNvSpPr>
            <a:spLocks noGrp="1"/>
          </p:cNvSpPr>
          <p:nvPr>
            <p:ph type="sldNum" sz="quarter" idx="12"/>
          </p:nvPr>
        </p:nvSpPr>
        <p:spPr/>
        <p:txBody>
          <a:bodyPr/>
          <a:lstStyle/>
          <a:p>
            <a:fld id="{E72BDC46-6F47-4AB5-98F3-E57E0E1A91C5}" type="slidenum">
              <a:rPr lang="en-GB" smtClean="0"/>
              <a:t>13</a:t>
            </a:fld>
            <a:endParaRPr lang="en-GB"/>
          </a:p>
        </p:txBody>
      </p:sp>
    </p:spTree>
    <p:custDataLst>
      <p:tags r:id="rId1"/>
    </p:custDataLst>
    <p:extLst>
      <p:ext uri="{BB962C8B-B14F-4D97-AF65-F5344CB8AC3E}">
        <p14:creationId xmlns:p14="http://schemas.microsoft.com/office/powerpoint/2010/main" val="383560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An Experiment</a:t>
            </a:r>
          </a:p>
        </p:txBody>
      </p:sp>
      <p:sp>
        <p:nvSpPr>
          <p:cNvPr id="13315" name="Rectangle 3"/>
          <p:cNvSpPr>
            <a:spLocks noGrp="1" noChangeArrowheads="1"/>
          </p:cNvSpPr>
          <p:nvPr>
            <p:ph idx="1"/>
          </p:nvPr>
        </p:nvSpPr>
        <p:spPr>
          <a:noFill/>
          <a:ln>
            <a:noFill/>
            <a:miter lim="800000"/>
            <a:headEnd/>
            <a:tailEnd/>
          </a:ln>
        </p:spPr>
        <p:txBody>
          <a:bodyPr>
            <a:normAutofit fontScale="92500" lnSpcReduction="20000"/>
          </a:bodyPr>
          <a:lstStyle/>
          <a:p>
            <a:pPr eaLnBrk="1" hangingPunct="1"/>
            <a:r>
              <a:rPr lang="it-IT" altLang="en-US" sz="3600" dirty="0" smtClean="0">
                <a:solidFill>
                  <a:schemeClr val="tx1"/>
                </a:solidFill>
              </a:rPr>
              <a:t>Bone J, Hey J D and Suckling J, “Do People Plan”.</a:t>
            </a:r>
            <a:endParaRPr lang="it-IT" altLang="en-US" sz="3600" i="1" dirty="0" smtClean="0">
              <a:solidFill>
                <a:schemeClr val="tx1"/>
              </a:solidFill>
            </a:endParaRPr>
          </a:p>
          <a:p>
            <a:pPr eaLnBrk="1" hangingPunct="1"/>
            <a:r>
              <a:rPr lang="it-IT" altLang="en-US" sz="3600" i="1" dirty="0" smtClean="0">
                <a:solidFill>
                  <a:schemeClr val="tx1"/>
                </a:solidFill>
              </a:rPr>
              <a:t>Experimental Economics, </a:t>
            </a:r>
            <a:r>
              <a:rPr lang="it-IT" altLang="en-US" sz="3600" dirty="0" smtClean="0">
                <a:solidFill>
                  <a:schemeClr val="tx1"/>
                </a:solidFill>
              </a:rPr>
              <a:t>2007:</a:t>
            </a:r>
          </a:p>
          <a:p>
            <a:pPr eaLnBrk="1" hangingPunct="1"/>
            <a:r>
              <a:rPr lang="it-IT" altLang="en-US" sz="3600" dirty="0" smtClean="0">
                <a:solidFill>
                  <a:schemeClr val="tx1"/>
                </a:solidFill>
              </a:rPr>
              <a:t>http://www.springerlink.com/content/t2255357v2636605/ </a:t>
            </a:r>
          </a:p>
          <a:p>
            <a:pPr eaLnBrk="1" hangingPunct="1"/>
            <a:r>
              <a:rPr lang="it-IT" altLang="en-US" sz="3600" dirty="0" smtClean="0">
                <a:solidFill>
                  <a:schemeClr val="tx1"/>
                </a:solidFill>
              </a:rPr>
              <a:t>This is an accessible paper. </a:t>
            </a:r>
          </a:p>
          <a:p>
            <a:pPr eaLnBrk="1" hangingPunct="1"/>
            <a:r>
              <a:rPr lang="it-IT" altLang="en-US" sz="3600" dirty="0" smtClean="0">
                <a:solidFill>
                  <a:schemeClr val="tx1"/>
                </a:solidFill>
              </a:rPr>
              <a:t>Do read it.</a:t>
            </a:r>
          </a:p>
        </p:txBody>
      </p:sp>
      <p:sp>
        <p:nvSpPr>
          <p:cNvPr id="2" name="Slide Number Placeholder 1"/>
          <p:cNvSpPr>
            <a:spLocks noGrp="1"/>
          </p:cNvSpPr>
          <p:nvPr>
            <p:ph type="sldNum" sz="quarter" idx="12"/>
          </p:nvPr>
        </p:nvSpPr>
        <p:spPr/>
        <p:txBody>
          <a:bodyPr/>
          <a:lstStyle/>
          <a:p>
            <a:fld id="{E72BDC46-6F47-4AB5-98F3-E57E0E1A91C5}" type="slidenum">
              <a:rPr lang="en-GB" smtClean="0"/>
              <a:t>14</a:t>
            </a:fld>
            <a:endParaRPr lang="en-GB"/>
          </a:p>
        </p:txBody>
      </p:sp>
    </p:spTree>
    <p:custDataLst>
      <p:tags r:id="rId1"/>
    </p:custDataLst>
    <p:extLst>
      <p:ext uri="{BB962C8B-B14F-4D97-AF65-F5344CB8AC3E}">
        <p14:creationId xmlns:p14="http://schemas.microsoft.com/office/powerpoint/2010/main" val="91182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This “3 Johns” experiment</a:t>
            </a:r>
          </a:p>
        </p:txBody>
      </p:sp>
      <p:sp>
        <p:nvSpPr>
          <p:cNvPr id="80899" name="Rectangle 3"/>
          <p:cNvSpPr>
            <a:spLocks noGrp="1" noChangeArrowheads="1"/>
          </p:cNvSpPr>
          <p:nvPr>
            <p:ph idx="1"/>
          </p:nvPr>
        </p:nvSpPr>
        <p:spPr>
          <a:xfrm>
            <a:off x="457200" y="1600200"/>
            <a:ext cx="8229600" cy="4781550"/>
          </a:xfrm>
          <a:noFill/>
          <a:ln>
            <a:noFill/>
            <a:miter lim="800000"/>
            <a:headEnd/>
            <a:tailEnd/>
          </a:ln>
        </p:spPr>
        <p:txBody>
          <a:bodyPr>
            <a:normAutofit/>
          </a:bodyPr>
          <a:lstStyle/>
          <a:p>
            <a:pPr eaLnBrk="1" hangingPunct="1"/>
            <a:r>
              <a:rPr lang="it-IT" altLang="en-US" sz="3000" smtClean="0">
                <a:solidFill>
                  <a:schemeClr val="tx1"/>
                </a:solidFill>
              </a:rPr>
              <a:t>Three treatments </a:t>
            </a:r>
            <a:r>
              <a:rPr lang="it-IT" altLang="en-US" sz="3000" dirty="0" smtClean="0">
                <a:solidFill>
                  <a:schemeClr val="tx1"/>
                </a:solidFill>
              </a:rPr>
              <a:t>– all with (2+2) trees with the dominance property:</a:t>
            </a:r>
          </a:p>
          <a:p>
            <a:pPr eaLnBrk="1" hangingPunct="1"/>
            <a:r>
              <a:rPr lang="it-IT" altLang="en-US" sz="3000" dirty="0" smtClean="0">
                <a:solidFill>
                  <a:schemeClr val="tx1"/>
                </a:solidFill>
              </a:rPr>
              <a:t>Individual;</a:t>
            </a:r>
          </a:p>
          <a:p>
            <a:pPr eaLnBrk="1" hangingPunct="1"/>
            <a:r>
              <a:rPr lang="it-IT" altLang="en-US" sz="3000" dirty="0" smtClean="0">
                <a:solidFill>
                  <a:schemeClr val="tx1"/>
                </a:solidFill>
              </a:rPr>
              <a:t>Pairs;</a:t>
            </a:r>
          </a:p>
          <a:p>
            <a:pPr eaLnBrk="1" hangingPunct="1"/>
            <a:r>
              <a:rPr lang="it-IT" altLang="en-US" sz="3000" dirty="0" smtClean="0">
                <a:solidFill>
                  <a:schemeClr val="tx1"/>
                </a:solidFill>
              </a:rPr>
              <a:t>Individual with pre-commitment</a:t>
            </a:r>
            <a:r>
              <a:rPr lang="it-IT" altLang="en-US" sz="3000" baseline="30000" dirty="0" smtClean="0">
                <a:solidFill>
                  <a:schemeClr val="tx1"/>
                </a:solidFill>
              </a:rPr>
              <a:t>1</a:t>
            </a:r>
            <a:r>
              <a:rPr lang="it-IT" altLang="en-US" sz="3000" dirty="0" smtClean="0">
                <a:solidFill>
                  <a:schemeClr val="tx1"/>
                </a:solidFill>
              </a:rPr>
              <a:t>.</a:t>
            </a:r>
          </a:p>
          <a:p>
            <a:pPr eaLnBrk="1" hangingPunct="1"/>
            <a:r>
              <a:rPr lang="it-IT" altLang="en-US" sz="3000" dirty="0" smtClean="0">
                <a:solidFill>
                  <a:schemeClr val="tx1"/>
                </a:solidFill>
              </a:rPr>
              <a:t>The last one was suggested by a referee and we did not think that it was worth doing – but it was!</a:t>
            </a:r>
          </a:p>
          <a:p>
            <a:r>
              <a:rPr lang="it-IT" altLang="en-US" sz="2400" baseline="30000" dirty="0">
                <a:solidFill>
                  <a:schemeClr val="tx1"/>
                </a:solidFill>
              </a:rPr>
              <a:t>1</a:t>
            </a:r>
            <a:r>
              <a:rPr lang="it-IT" altLang="en-US" sz="2200" dirty="0" smtClean="0">
                <a:solidFill>
                  <a:schemeClr val="tx1"/>
                </a:solidFill>
              </a:rPr>
              <a:t>In this, subjects had to pre-commit to their next move.</a:t>
            </a:r>
          </a:p>
        </p:txBody>
      </p:sp>
      <p:sp>
        <p:nvSpPr>
          <p:cNvPr id="2" name="Slide Number Placeholder 1"/>
          <p:cNvSpPr>
            <a:spLocks noGrp="1"/>
          </p:cNvSpPr>
          <p:nvPr>
            <p:ph type="sldNum" sz="quarter" idx="12"/>
          </p:nvPr>
        </p:nvSpPr>
        <p:spPr/>
        <p:txBody>
          <a:bodyPr/>
          <a:lstStyle/>
          <a:p>
            <a:fld id="{E72BDC46-6F47-4AB5-98F3-E57E0E1A91C5}" type="slidenum">
              <a:rPr lang="en-GB" smtClean="0"/>
              <a:t>15</a:t>
            </a:fld>
            <a:endParaRPr lang="en-GB"/>
          </a:p>
        </p:txBody>
      </p:sp>
    </p:spTree>
    <p:custDataLst>
      <p:tags r:id="rId1"/>
    </p:custDataLst>
    <p:extLst>
      <p:ext uri="{BB962C8B-B14F-4D97-AF65-F5344CB8AC3E}">
        <p14:creationId xmlns:p14="http://schemas.microsoft.com/office/powerpoint/2010/main" val="151338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8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08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a:noFill/>
            <a:miter lim="800000"/>
            <a:headEnd/>
            <a:tailEnd/>
          </a:ln>
        </p:spPr>
        <p:txBody>
          <a:bodyPr/>
          <a:lstStyle/>
          <a:p>
            <a:pPr eaLnBrk="1" hangingPunct="1"/>
            <a:r>
              <a:rPr lang="en-GB" altLang="en-US" dirty="0" smtClean="0"/>
              <a:t>Results: individual treatment</a:t>
            </a:r>
            <a:endParaRPr lang="en-US" altLang="en-US" dirty="0" smtClean="0"/>
          </a:p>
        </p:txBody>
      </p:sp>
      <p:graphicFrame>
        <p:nvGraphicFramePr>
          <p:cNvPr id="82947" name="Group 3"/>
          <p:cNvGraphicFramePr>
            <a:graphicFrameLocks noGrp="1"/>
          </p:cNvGraphicFramePr>
          <p:nvPr>
            <p:ph type="tbl" idx="1"/>
            <p:extLst>
              <p:ext uri="{D42A27DB-BD31-4B8C-83A1-F6EECF244321}">
                <p14:modId xmlns:p14="http://schemas.microsoft.com/office/powerpoint/2010/main" val="2054231788"/>
              </p:ext>
            </p:extLst>
          </p:nvPr>
        </p:nvGraphicFramePr>
        <p:xfrm>
          <a:off x="457200" y="1600200"/>
          <a:ext cx="8229600" cy="3292473"/>
        </p:xfrm>
        <a:graphic>
          <a:graphicData uri="http://schemas.openxmlformats.org/drawingml/2006/table">
            <a:tbl>
              <a:tblPr/>
              <a:tblGrid>
                <a:gridCol w="968375">
                  <a:extLst>
                    <a:ext uri="{9D8B030D-6E8A-4147-A177-3AD203B41FA5}">
                      <a16:colId xmlns:a16="http://schemas.microsoft.com/office/drawing/2014/main" val="20000"/>
                    </a:ext>
                  </a:extLst>
                </a:gridCol>
                <a:gridCol w="720725">
                  <a:extLst>
                    <a:ext uri="{9D8B030D-6E8A-4147-A177-3AD203B41FA5}">
                      <a16:colId xmlns:a16="http://schemas.microsoft.com/office/drawing/2014/main" val="20001"/>
                    </a:ext>
                  </a:extLst>
                </a:gridCol>
                <a:gridCol w="719138">
                  <a:extLst>
                    <a:ext uri="{9D8B030D-6E8A-4147-A177-3AD203B41FA5}">
                      <a16:colId xmlns:a16="http://schemas.microsoft.com/office/drawing/2014/main" val="20002"/>
                    </a:ext>
                  </a:extLst>
                </a:gridCol>
                <a:gridCol w="719137">
                  <a:extLst>
                    <a:ext uri="{9D8B030D-6E8A-4147-A177-3AD203B41FA5}">
                      <a16:colId xmlns:a16="http://schemas.microsoft.com/office/drawing/2014/main" val="20003"/>
                    </a:ext>
                  </a:extLst>
                </a:gridCol>
                <a:gridCol w="720725">
                  <a:extLst>
                    <a:ext uri="{9D8B030D-6E8A-4147-A177-3AD203B41FA5}">
                      <a16:colId xmlns:a16="http://schemas.microsoft.com/office/drawing/2014/main" val="20004"/>
                    </a:ext>
                  </a:extLst>
                </a:gridCol>
                <a:gridCol w="719138">
                  <a:extLst>
                    <a:ext uri="{9D8B030D-6E8A-4147-A177-3AD203B41FA5}">
                      <a16:colId xmlns:a16="http://schemas.microsoft.com/office/drawing/2014/main" val="20005"/>
                    </a:ext>
                  </a:extLst>
                </a:gridCol>
                <a:gridCol w="719137">
                  <a:extLst>
                    <a:ext uri="{9D8B030D-6E8A-4147-A177-3AD203B41FA5}">
                      <a16:colId xmlns:a16="http://schemas.microsoft.com/office/drawing/2014/main" val="20006"/>
                    </a:ext>
                  </a:extLst>
                </a:gridCol>
                <a:gridCol w="720725">
                  <a:extLst>
                    <a:ext uri="{9D8B030D-6E8A-4147-A177-3AD203B41FA5}">
                      <a16:colId xmlns:a16="http://schemas.microsoft.com/office/drawing/2014/main" val="20007"/>
                    </a:ext>
                  </a:extLst>
                </a:gridCol>
                <a:gridCol w="719138">
                  <a:extLst>
                    <a:ext uri="{9D8B030D-6E8A-4147-A177-3AD203B41FA5}">
                      <a16:colId xmlns:a16="http://schemas.microsoft.com/office/drawing/2014/main" val="20008"/>
                    </a:ext>
                  </a:extLst>
                </a:gridCol>
                <a:gridCol w="768350">
                  <a:extLst>
                    <a:ext uri="{9D8B030D-6E8A-4147-A177-3AD203B41FA5}">
                      <a16:colId xmlns:a16="http://schemas.microsoft.com/office/drawing/2014/main" val="20009"/>
                    </a:ext>
                  </a:extLst>
                </a:gridCol>
                <a:gridCol w="735012">
                  <a:extLst>
                    <a:ext uri="{9D8B030D-6E8A-4147-A177-3AD203B41FA5}">
                      <a16:colId xmlns:a16="http://schemas.microsoft.com/office/drawing/2014/main" val="20010"/>
                    </a:ext>
                  </a:extLst>
                </a:gridCol>
              </a:tblGrid>
              <a:tr h="701175">
                <a:tc row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Times New Roman" pitchFamily="18" charset="0"/>
                          <a:cs typeface="Times New Roman" pitchFamily="18" charset="0"/>
                        </a:rPr>
                        <a:t>Treatment</a:t>
                      </a:r>
                      <a:endParaRPr kumimoji="0" lang="en-GB" sz="14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first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second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third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fourth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all attempts</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316">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err="1"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Decisions at Second Decision Node</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INPC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54</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98%</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214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97%</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Decisions at First Decision Node</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INPC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36</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62%</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36</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27%</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40</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73%</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74</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34%</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146</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66%</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12"/>
          </p:nvPr>
        </p:nvSpPr>
        <p:spPr/>
        <p:txBody>
          <a:bodyPr/>
          <a:lstStyle/>
          <a:p>
            <a:pPr>
              <a:defRPr/>
            </a:pPr>
            <a:fld id="{460D4340-EA28-4FAF-9F8D-4DCA27993F66}" type="slidenum">
              <a:rPr lang="en-US" smtClean="0"/>
              <a:pPr>
                <a:defRPr/>
              </a:pPr>
              <a:t>16</a:t>
            </a:fld>
            <a:endParaRPr lang="en-US"/>
          </a:p>
        </p:txBody>
      </p:sp>
    </p:spTree>
    <p:custDataLst>
      <p:tags r:id="rId1"/>
    </p:custDataLst>
    <p:extLst>
      <p:ext uri="{BB962C8B-B14F-4D97-AF65-F5344CB8AC3E}">
        <p14:creationId xmlns:p14="http://schemas.microsoft.com/office/powerpoint/2010/main" val="470957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a:noFill/>
            <a:miter lim="800000"/>
            <a:headEnd/>
            <a:tailEnd/>
          </a:ln>
        </p:spPr>
        <p:txBody>
          <a:bodyPr/>
          <a:lstStyle/>
          <a:p>
            <a:pPr eaLnBrk="1" hangingPunct="1"/>
            <a:r>
              <a:rPr lang="en-GB" altLang="en-US" dirty="0" smtClean="0"/>
              <a:t>Results: pairs treatment</a:t>
            </a:r>
            <a:endParaRPr lang="en-US" altLang="en-US" dirty="0" smtClean="0"/>
          </a:p>
        </p:txBody>
      </p:sp>
      <p:graphicFrame>
        <p:nvGraphicFramePr>
          <p:cNvPr id="84995" name="Group 3"/>
          <p:cNvGraphicFramePr>
            <a:graphicFrameLocks noGrp="1"/>
          </p:cNvGraphicFramePr>
          <p:nvPr>
            <p:ph type="tbl" idx="1"/>
            <p:extLst>
              <p:ext uri="{D42A27DB-BD31-4B8C-83A1-F6EECF244321}">
                <p14:modId xmlns:p14="http://schemas.microsoft.com/office/powerpoint/2010/main" val="2938288525"/>
              </p:ext>
            </p:extLst>
          </p:nvPr>
        </p:nvGraphicFramePr>
        <p:xfrm>
          <a:off x="457200" y="1600200"/>
          <a:ext cx="8229600" cy="3292473"/>
        </p:xfrm>
        <a:graphic>
          <a:graphicData uri="http://schemas.openxmlformats.org/drawingml/2006/table">
            <a:tbl>
              <a:tblPr/>
              <a:tblGrid>
                <a:gridCol w="968375">
                  <a:extLst>
                    <a:ext uri="{9D8B030D-6E8A-4147-A177-3AD203B41FA5}">
                      <a16:colId xmlns:a16="http://schemas.microsoft.com/office/drawing/2014/main" val="20000"/>
                    </a:ext>
                  </a:extLst>
                </a:gridCol>
                <a:gridCol w="720725">
                  <a:extLst>
                    <a:ext uri="{9D8B030D-6E8A-4147-A177-3AD203B41FA5}">
                      <a16:colId xmlns:a16="http://schemas.microsoft.com/office/drawing/2014/main" val="20001"/>
                    </a:ext>
                  </a:extLst>
                </a:gridCol>
                <a:gridCol w="719138">
                  <a:extLst>
                    <a:ext uri="{9D8B030D-6E8A-4147-A177-3AD203B41FA5}">
                      <a16:colId xmlns:a16="http://schemas.microsoft.com/office/drawing/2014/main" val="20002"/>
                    </a:ext>
                  </a:extLst>
                </a:gridCol>
                <a:gridCol w="719137">
                  <a:extLst>
                    <a:ext uri="{9D8B030D-6E8A-4147-A177-3AD203B41FA5}">
                      <a16:colId xmlns:a16="http://schemas.microsoft.com/office/drawing/2014/main" val="20003"/>
                    </a:ext>
                  </a:extLst>
                </a:gridCol>
                <a:gridCol w="720725">
                  <a:extLst>
                    <a:ext uri="{9D8B030D-6E8A-4147-A177-3AD203B41FA5}">
                      <a16:colId xmlns:a16="http://schemas.microsoft.com/office/drawing/2014/main" val="20004"/>
                    </a:ext>
                  </a:extLst>
                </a:gridCol>
                <a:gridCol w="719138">
                  <a:extLst>
                    <a:ext uri="{9D8B030D-6E8A-4147-A177-3AD203B41FA5}">
                      <a16:colId xmlns:a16="http://schemas.microsoft.com/office/drawing/2014/main" val="20005"/>
                    </a:ext>
                  </a:extLst>
                </a:gridCol>
                <a:gridCol w="719137">
                  <a:extLst>
                    <a:ext uri="{9D8B030D-6E8A-4147-A177-3AD203B41FA5}">
                      <a16:colId xmlns:a16="http://schemas.microsoft.com/office/drawing/2014/main" val="20006"/>
                    </a:ext>
                  </a:extLst>
                </a:gridCol>
                <a:gridCol w="720725">
                  <a:extLst>
                    <a:ext uri="{9D8B030D-6E8A-4147-A177-3AD203B41FA5}">
                      <a16:colId xmlns:a16="http://schemas.microsoft.com/office/drawing/2014/main" val="20007"/>
                    </a:ext>
                  </a:extLst>
                </a:gridCol>
                <a:gridCol w="719138">
                  <a:extLst>
                    <a:ext uri="{9D8B030D-6E8A-4147-A177-3AD203B41FA5}">
                      <a16:colId xmlns:a16="http://schemas.microsoft.com/office/drawing/2014/main" val="20008"/>
                    </a:ext>
                  </a:extLst>
                </a:gridCol>
                <a:gridCol w="768350">
                  <a:extLst>
                    <a:ext uri="{9D8B030D-6E8A-4147-A177-3AD203B41FA5}">
                      <a16:colId xmlns:a16="http://schemas.microsoft.com/office/drawing/2014/main" val="20009"/>
                    </a:ext>
                  </a:extLst>
                </a:gridCol>
                <a:gridCol w="735012">
                  <a:extLst>
                    <a:ext uri="{9D8B030D-6E8A-4147-A177-3AD203B41FA5}">
                      <a16:colId xmlns:a16="http://schemas.microsoft.com/office/drawing/2014/main" val="20010"/>
                    </a:ext>
                  </a:extLst>
                </a:gridCol>
              </a:tblGrid>
              <a:tr h="701175">
                <a:tc row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Times New Roman" pitchFamily="18" charset="0"/>
                          <a:cs typeface="Times New Roman" pitchFamily="18" charset="0"/>
                        </a:rPr>
                        <a:t>Treatment</a:t>
                      </a:r>
                      <a:endParaRPr kumimoji="0" lang="en-GB" sz="14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first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second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third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fourth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all attempts</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316">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err="1"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Decisions at Second Decision Node</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P</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96%</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92%</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8%</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92%</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24</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92%</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93%</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Decisions at First Decision Node</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P</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21</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81%</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32</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31%</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72</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69%</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12"/>
          </p:nvPr>
        </p:nvSpPr>
        <p:spPr/>
        <p:txBody>
          <a:bodyPr/>
          <a:lstStyle/>
          <a:p>
            <a:pPr>
              <a:defRPr/>
            </a:pPr>
            <a:fld id="{460D4340-EA28-4FAF-9F8D-4DCA27993F66}" type="slidenum">
              <a:rPr lang="en-US" smtClean="0"/>
              <a:pPr>
                <a:defRPr/>
              </a:pPr>
              <a:t>17</a:t>
            </a:fld>
            <a:endParaRPr lang="en-US"/>
          </a:p>
        </p:txBody>
      </p:sp>
    </p:spTree>
    <p:custDataLst>
      <p:tags r:id="rId1"/>
    </p:custDataLst>
    <p:extLst>
      <p:ext uri="{BB962C8B-B14F-4D97-AF65-F5344CB8AC3E}">
        <p14:creationId xmlns:p14="http://schemas.microsoft.com/office/powerpoint/2010/main" val="3351050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noFill/>
            <a:miter lim="800000"/>
            <a:headEnd/>
            <a:tailEnd/>
          </a:ln>
        </p:spPr>
        <p:txBody>
          <a:bodyPr>
            <a:normAutofit fontScale="90000"/>
          </a:bodyPr>
          <a:lstStyle/>
          <a:p>
            <a:pPr eaLnBrk="1" hangingPunct="1"/>
            <a:r>
              <a:rPr lang="en-GB" altLang="en-US" sz="4000" dirty="0" smtClean="0"/>
              <a:t>Results: individual pre-commitment treatment</a:t>
            </a:r>
            <a:endParaRPr lang="en-US" altLang="en-US" sz="4000" dirty="0" smtClean="0"/>
          </a:p>
        </p:txBody>
      </p:sp>
      <p:graphicFrame>
        <p:nvGraphicFramePr>
          <p:cNvPr id="87043" name="Group 3"/>
          <p:cNvGraphicFramePr>
            <a:graphicFrameLocks noGrp="1"/>
          </p:cNvGraphicFramePr>
          <p:nvPr>
            <p:ph type="tbl" idx="1"/>
            <p:extLst>
              <p:ext uri="{D42A27DB-BD31-4B8C-83A1-F6EECF244321}">
                <p14:modId xmlns:p14="http://schemas.microsoft.com/office/powerpoint/2010/main" val="3443313836"/>
              </p:ext>
            </p:extLst>
          </p:nvPr>
        </p:nvGraphicFramePr>
        <p:xfrm>
          <a:off x="457200" y="1600200"/>
          <a:ext cx="8229600" cy="3292473"/>
        </p:xfrm>
        <a:graphic>
          <a:graphicData uri="http://schemas.openxmlformats.org/drawingml/2006/table">
            <a:tbl>
              <a:tblPr/>
              <a:tblGrid>
                <a:gridCol w="968375">
                  <a:extLst>
                    <a:ext uri="{9D8B030D-6E8A-4147-A177-3AD203B41FA5}">
                      <a16:colId xmlns:a16="http://schemas.microsoft.com/office/drawing/2014/main" val="20000"/>
                    </a:ext>
                  </a:extLst>
                </a:gridCol>
                <a:gridCol w="720725">
                  <a:extLst>
                    <a:ext uri="{9D8B030D-6E8A-4147-A177-3AD203B41FA5}">
                      <a16:colId xmlns:a16="http://schemas.microsoft.com/office/drawing/2014/main" val="20001"/>
                    </a:ext>
                  </a:extLst>
                </a:gridCol>
                <a:gridCol w="719138">
                  <a:extLst>
                    <a:ext uri="{9D8B030D-6E8A-4147-A177-3AD203B41FA5}">
                      <a16:colId xmlns:a16="http://schemas.microsoft.com/office/drawing/2014/main" val="20002"/>
                    </a:ext>
                  </a:extLst>
                </a:gridCol>
                <a:gridCol w="719137">
                  <a:extLst>
                    <a:ext uri="{9D8B030D-6E8A-4147-A177-3AD203B41FA5}">
                      <a16:colId xmlns:a16="http://schemas.microsoft.com/office/drawing/2014/main" val="20003"/>
                    </a:ext>
                  </a:extLst>
                </a:gridCol>
                <a:gridCol w="720725">
                  <a:extLst>
                    <a:ext uri="{9D8B030D-6E8A-4147-A177-3AD203B41FA5}">
                      <a16:colId xmlns:a16="http://schemas.microsoft.com/office/drawing/2014/main" val="20004"/>
                    </a:ext>
                  </a:extLst>
                </a:gridCol>
                <a:gridCol w="719138">
                  <a:extLst>
                    <a:ext uri="{9D8B030D-6E8A-4147-A177-3AD203B41FA5}">
                      <a16:colId xmlns:a16="http://schemas.microsoft.com/office/drawing/2014/main" val="20005"/>
                    </a:ext>
                  </a:extLst>
                </a:gridCol>
                <a:gridCol w="719137">
                  <a:extLst>
                    <a:ext uri="{9D8B030D-6E8A-4147-A177-3AD203B41FA5}">
                      <a16:colId xmlns:a16="http://schemas.microsoft.com/office/drawing/2014/main" val="20006"/>
                    </a:ext>
                  </a:extLst>
                </a:gridCol>
                <a:gridCol w="720725">
                  <a:extLst>
                    <a:ext uri="{9D8B030D-6E8A-4147-A177-3AD203B41FA5}">
                      <a16:colId xmlns:a16="http://schemas.microsoft.com/office/drawing/2014/main" val="20007"/>
                    </a:ext>
                  </a:extLst>
                </a:gridCol>
                <a:gridCol w="719138">
                  <a:extLst>
                    <a:ext uri="{9D8B030D-6E8A-4147-A177-3AD203B41FA5}">
                      <a16:colId xmlns:a16="http://schemas.microsoft.com/office/drawing/2014/main" val="20008"/>
                    </a:ext>
                  </a:extLst>
                </a:gridCol>
                <a:gridCol w="768350">
                  <a:extLst>
                    <a:ext uri="{9D8B030D-6E8A-4147-A177-3AD203B41FA5}">
                      <a16:colId xmlns:a16="http://schemas.microsoft.com/office/drawing/2014/main" val="20009"/>
                    </a:ext>
                  </a:extLst>
                </a:gridCol>
                <a:gridCol w="735012">
                  <a:extLst>
                    <a:ext uri="{9D8B030D-6E8A-4147-A177-3AD203B41FA5}">
                      <a16:colId xmlns:a16="http://schemas.microsoft.com/office/drawing/2014/main" val="20010"/>
                    </a:ext>
                  </a:extLst>
                </a:gridCol>
              </a:tblGrid>
              <a:tr h="701175">
                <a:tc row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Times New Roman" pitchFamily="18" charset="0"/>
                          <a:cs typeface="Times New Roman" pitchFamily="18" charset="0"/>
                        </a:rPr>
                        <a:t>Treatment</a:t>
                      </a:r>
                      <a:endParaRPr kumimoji="0" lang="en-GB" sz="14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first attempt</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second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third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fourth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all attempts</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316">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Decisions at Second Decision Node</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IPC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43</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96%</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91%</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89%</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11%</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168</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93%</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Decisions at First Decision Node</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IPC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13</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29%</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71%</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69%</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33%</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67%</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60</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33%</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120</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67%</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12"/>
          </p:nvPr>
        </p:nvSpPr>
        <p:spPr/>
        <p:txBody>
          <a:bodyPr/>
          <a:lstStyle/>
          <a:p>
            <a:pPr>
              <a:defRPr/>
            </a:pPr>
            <a:fld id="{460D4340-EA28-4FAF-9F8D-4DCA27993F66}" type="slidenum">
              <a:rPr lang="en-US" smtClean="0"/>
              <a:pPr>
                <a:defRPr/>
              </a:pPr>
              <a:t>18</a:t>
            </a:fld>
            <a:endParaRPr lang="en-US"/>
          </a:p>
        </p:txBody>
      </p:sp>
    </p:spTree>
    <p:custDataLst>
      <p:tags r:id="rId1"/>
    </p:custDataLst>
    <p:extLst>
      <p:ext uri="{BB962C8B-B14F-4D97-AF65-F5344CB8AC3E}">
        <p14:creationId xmlns:p14="http://schemas.microsoft.com/office/powerpoint/2010/main" val="13824882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a:noFill/>
            <a:miter lim="800000"/>
            <a:headEnd/>
            <a:tailEnd/>
          </a:ln>
        </p:spPr>
        <p:txBody>
          <a:bodyPr/>
          <a:lstStyle/>
          <a:p>
            <a:pPr eaLnBrk="1" hangingPunct="1"/>
            <a:r>
              <a:rPr lang="en-GB" altLang="en-US" dirty="0" smtClean="0"/>
              <a:t>Results: all treatments</a:t>
            </a:r>
            <a:endParaRPr lang="en-US" altLang="en-US" dirty="0" smtClean="0"/>
          </a:p>
        </p:txBody>
      </p:sp>
      <p:graphicFrame>
        <p:nvGraphicFramePr>
          <p:cNvPr id="89091" name="Group 3"/>
          <p:cNvGraphicFramePr>
            <a:graphicFrameLocks noGrp="1"/>
          </p:cNvGraphicFramePr>
          <p:nvPr>
            <p:ph type="tbl" idx="1"/>
            <p:extLst>
              <p:ext uri="{D42A27DB-BD31-4B8C-83A1-F6EECF244321}">
                <p14:modId xmlns:p14="http://schemas.microsoft.com/office/powerpoint/2010/main" val="2860126884"/>
              </p:ext>
            </p:extLst>
          </p:nvPr>
        </p:nvGraphicFramePr>
        <p:xfrm>
          <a:off x="457200" y="1600200"/>
          <a:ext cx="8229600" cy="4525966"/>
        </p:xfrm>
        <a:graphic>
          <a:graphicData uri="http://schemas.openxmlformats.org/drawingml/2006/table">
            <a:tbl>
              <a:tblPr/>
              <a:tblGrid>
                <a:gridCol w="968375">
                  <a:extLst>
                    <a:ext uri="{9D8B030D-6E8A-4147-A177-3AD203B41FA5}">
                      <a16:colId xmlns:a16="http://schemas.microsoft.com/office/drawing/2014/main" val="20000"/>
                    </a:ext>
                  </a:extLst>
                </a:gridCol>
                <a:gridCol w="720725">
                  <a:extLst>
                    <a:ext uri="{9D8B030D-6E8A-4147-A177-3AD203B41FA5}">
                      <a16:colId xmlns:a16="http://schemas.microsoft.com/office/drawing/2014/main" val="20001"/>
                    </a:ext>
                  </a:extLst>
                </a:gridCol>
                <a:gridCol w="719138">
                  <a:extLst>
                    <a:ext uri="{9D8B030D-6E8A-4147-A177-3AD203B41FA5}">
                      <a16:colId xmlns:a16="http://schemas.microsoft.com/office/drawing/2014/main" val="20002"/>
                    </a:ext>
                  </a:extLst>
                </a:gridCol>
                <a:gridCol w="719137">
                  <a:extLst>
                    <a:ext uri="{9D8B030D-6E8A-4147-A177-3AD203B41FA5}">
                      <a16:colId xmlns:a16="http://schemas.microsoft.com/office/drawing/2014/main" val="20003"/>
                    </a:ext>
                  </a:extLst>
                </a:gridCol>
                <a:gridCol w="720725">
                  <a:extLst>
                    <a:ext uri="{9D8B030D-6E8A-4147-A177-3AD203B41FA5}">
                      <a16:colId xmlns:a16="http://schemas.microsoft.com/office/drawing/2014/main" val="20004"/>
                    </a:ext>
                  </a:extLst>
                </a:gridCol>
                <a:gridCol w="719138">
                  <a:extLst>
                    <a:ext uri="{9D8B030D-6E8A-4147-A177-3AD203B41FA5}">
                      <a16:colId xmlns:a16="http://schemas.microsoft.com/office/drawing/2014/main" val="20005"/>
                    </a:ext>
                  </a:extLst>
                </a:gridCol>
                <a:gridCol w="719137">
                  <a:extLst>
                    <a:ext uri="{9D8B030D-6E8A-4147-A177-3AD203B41FA5}">
                      <a16:colId xmlns:a16="http://schemas.microsoft.com/office/drawing/2014/main" val="20006"/>
                    </a:ext>
                  </a:extLst>
                </a:gridCol>
                <a:gridCol w="720725">
                  <a:extLst>
                    <a:ext uri="{9D8B030D-6E8A-4147-A177-3AD203B41FA5}">
                      <a16:colId xmlns:a16="http://schemas.microsoft.com/office/drawing/2014/main" val="20007"/>
                    </a:ext>
                  </a:extLst>
                </a:gridCol>
                <a:gridCol w="719138">
                  <a:extLst>
                    <a:ext uri="{9D8B030D-6E8A-4147-A177-3AD203B41FA5}">
                      <a16:colId xmlns:a16="http://schemas.microsoft.com/office/drawing/2014/main" val="20008"/>
                    </a:ext>
                  </a:extLst>
                </a:gridCol>
                <a:gridCol w="768350">
                  <a:extLst>
                    <a:ext uri="{9D8B030D-6E8A-4147-A177-3AD203B41FA5}">
                      <a16:colId xmlns:a16="http://schemas.microsoft.com/office/drawing/2014/main" val="20009"/>
                    </a:ext>
                  </a:extLst>
                </a:gridCol>
                <a:gridCol w="735012">
                  <a:extLst>
                    <a:ext uri="{9D8B030D-6E8A-4147-A177-3AD203B41FA5}">
                      <a16:colId xmlns:a16="http://schemas.microsoft.com/office/drawing/2014/main" val="20010"/>
                    </a:ext>
                  </a:extLst>
                </a:gridCol>
              </a:tblGrid>
              <a:tr h="303213">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tx1"/>
                          </a:solidFill>
                          <a:effectLst/>
                          <a:latin typeface="Times New Roman" pitchFamily="18" charset="0"/>
                          <a:cs typeface="Times New Roman" pitchFamily="18" charset="0"/>
                        </a:rPr>
                        <a:t>Treatment</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first attempt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second attempt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third attempt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fourth attempt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all attempts</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0525">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tx1"/>
                          </a:solidFill>
                          <a:effectLst/>
                          <a:latin typeface="Times New Roman" pitchFamily="18" charset="0"/>
                          <a:cs typeface="Times New Roman" pitchFamily="18" charset="0"/>
                        </a:rPr>
                        <a:t>correct</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incorrect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incorrect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incorrect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incorrect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incorrect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9088">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Decisions at Second Decision Node</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318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INPC</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214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IPC</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43</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96%</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41</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91%</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168</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18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P</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96%</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24</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92%</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9088">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Decisions at First Decision Node</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5318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INPC</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36</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36</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74</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34%</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146</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66%</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334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IPC</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13</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71%</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120</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67%</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318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P</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81%</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72</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69%</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 name="Slide Number Placeholder 1"/>
          <p:cNvSpPr>
            <a:spLocks noGrp="1"/>
          </p:cNvSpPr>
          <p:nvPr>
            <p:ph type="sldNum" sz="quarter" idx="12"/>
          </p:nvPr>
        </p:nvSpPr>
        <p:spPr/>
        <p:txBody>
          <a:bodyPr/>
          <a:lstStyle/>
          <a:p>
            <a:pPr>
              <a:defRPr/>
            </a:pPr>
            <a:fld id="{460D4340-EA28-4FAF-9F8D-4DCA27993F66}" type="slidenum">
              <a:rPr lang="en-US" smtClean="0"/>
              <a:pPr>
                <a:defRPr/>
              </a:pPr>
              <a:t>19</a:t>
            </a:fld>
            <a:endParaRPr lang="en-US"/>
          </a:p>
        </p:txBody>
      </p:sp>
    </p:spTree>
    <p:custDataLst>
      <p:tags r:id="rId1"/>
    </p:custDataLst>
    <p:extLst>
      <p:ext uri="{BB962C8B-B14F-4D97-AF65-F5344CB8AC3E}">
        <p14:creationId xmlns:p14="http://schemas.microsoft.com/office/powerpoint/2010/main" val="3268401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Dynamic decision-making</a:t>
            </a:r>
            <a:endParaRPr lang="en-GB" dirty="0"/>
          </a:p>
        </p:txBody>
      </p:sp>
      <p:sp>
        <p:nvSpPr>
          <p:cNvPr id="11267" name="Rectangle 3"/>
          <p:cNvSpPr>
            <a:spLocks noGrp="1" noChangeArrowheads="1"/>
          </p:cNvSpPr>
          <p:nvPr>
            <p:ph idx="1"/>
          </p:nvPr>
        </p:nvSpPr>
        <p:spPr>
          <a:noFill/>
          <a:ln>
            <a:noFill/>
            <a:miter lim="800000"/>
            <a:headEnd/>
            <a:tailEnd/>
          </a:ln>
        </p:spPr>
        <p:txBody>
          <a:bodyPr>
            <a:normAutofit fontScale="92500" lnSpcReduction="20000"/>
          </a:bodyPr>
          <a:lstStyle/>
          <a:p>
            <a:pPr eaLnBrk="1" hangingPunct="1"/>
            <a:r>
              <a:rPr lang="it-IT" altLang="en-US" dirty="0" smtClean="0">
                <a:solidFill>
                  <a:schemeClr val="tx1"/>
                </a:solidFill>
              </a:rPr>
              <a:t>Two aspects of </a:t>
            </a:r>
            <a:r>
              <a:rPr lang="it-IT" altLang="en-US" i="1" dirty="0" smtClean="0">
                <a:solidFill>
                  <a:schemeClr val="tx1"/>
                </a:solidFill>
              </a:rPr>
              <a:t>dynamic</a:t>
            </a:r>
            <a:r>
              <a:rPr lang="it-IT" altLang="en-US" dirty="0" smtClean="0">
                <a:solidFill>
                  <a:schemeClr val="tx1"/>
                </a:solidFill>
              </a:rPr>
              <a:t> decision problems:</a:t>
            </a:r>
          </a:p>
          <a:p>
            <a:pPr eaLnBrk="1" hangingPunct="1"/>
            <a:r>
              <a:rPr lang="it-IT" altLang="en-US" dirty="0" smtClean="0">
                <a:solidFill>
                  <a:schemeClr val="tx1"/>
                </a:solidFill>
              </a:rPr>
              <a:t>(1) the passage of real time;</a:t>
            </a:r>
          </a:p>
          <a:p>
            <a:pPr eaLnBrk="1" hangingPunct="1"/>
            <a:r>
              <a:rPr lang="it-IT" altLang="en-US" dirty="0" smtClean="0">
                <a:solidFill>
                  <a:schemeClr val="tx1"/>
                </a:solidFill>
              </a:rPr>
              <a:t>(2) sequentiality in decision making.</a:t>
            </a:r>
          </a:p>
          <a:p>
            <a:pPr eaLnBrk="1" hangingPunct="1"/>
            <a:endParaRPr lang="it-IT" altLang="en-US" dirty="0" smtClean="0">
              <a:solidFill>
                <a:schemeClr val="tx1"/>
              </a:solidFill>
            </a:endParaRPr>
          </a:p>
          <a:p>
            <a:pPr eaLnBrk="1" hangingPunct="1"/>
            <a:r>
              <a:rPr lang="it-IT" altLang="en-US" dirty="0" smtClean="0">
                <a:solidFill>
                  <a:schemeClr val="tx1"/>
                </a:solidFill>
              </a:rPr>
              <a:t>In this lecture we will look at (2):</a:t>
            </a:r>
          </a:p>
          <a:p>
            <a:pPr eaLnBrk="1" hangingPunct="1"/>
            <a:r>
              <a:rPr lang="it-IT" altLang="en-US" dirty="0" smtClean="0">
                <a:solidFill>
                  <a:schemeClr val="tx1"/>
                </a:solidFill>
              </a:rPr>
              <a:t>Decision, Nature, Decision, Nature... </a:t>
            </a:r>
          </a:p>
          <a:p>
            <a:pPr eaLnBrk="1" hangingPunct="1"/>
            <a:r>
              <a:rPr lang="it-IT" altLang="en-US" dirty="0" smtClean="0">
                <a:solidFill>
                  <a:schemeClr val="tx1"/>
                </a:solidFill>
              </a:rPr>
              <a:t>How do economists perceive individuals as tackling dynamic decision problems?</a:t>
            </a:r>
          </a:p>
          <a:p>
            <a:pPr eaLnBrk="1" hangingPunct="1"/>
            <a:endParaRPr lang="it-IT" altLang="en-US" dirty="0">
              <a:solidFill>
                <a:schemeClr val="tx1"/>
              </a:solidFill>
            </a:endParaRPr>
          </a:p>
          <a:p>
            <a:pPr eaLnBrk="1" hangingPunct="1"/>
            <a:r>
              <a:rPr lang="it-IT" altLang="en-US" dirty="0" smtClean="0">
                <a:solidFill>
                  <a:schemeClr val="tx1"/>
                </a:solidFill>
              </a:rPr>
              <a:t>Many of the experiments discussed here are mine.</a:t>
            </a:r>
          </a:p>
          <a:p>
            <a:pPr eaLnBrk="1" hangingPunct="1"/>
            <a:r>
              <a:rPr lang="it-IT" altLang="en-US" dirty="0" smtClean="0">
                <a:solidFill>
                  <a:schemeClr val="tx1"/>
                </a:solidFill>
              </a:rPr>
              <a:t>Some use pairwise choice, some allocations and some valuations.</a:t>
            </a:r>
          </a:p>
        </p:txBody>
      </p:sp>
      <p:sp>
        <p:nvSpPr>
          <p:cNvPr id="3" name="Slide Number Placeholder 2"/>
          <p:cNvSpPr>
            <a:spLocks noGrp="1"/>
          </p:cNvSpPr>
          <p:nvPr>
            <p:ph type="sldNum" sz="quarter" idx="12"/>
          </p:nvPr>
        </p:nvSpPr>
        <p:spPr/>
        <p:txBody>
          <a:bodyPr/>
          <a:lstStyle/>
          <a:p>
            <a:fld id="{E72BDC46-6F47-4AB5-98F3-E57E0E1A91C5}" type="slidenum">
              <a:rPr lang="en-GB" smtClean="0"/>
              <a:t>2</a:t>
            </a:fld>
            <a:endParaRPr lang="en-GB"/>
          </a:p>
        </p:txBody>
      </p:sp>
    </p:spTree>
    <p:custDataLst>
      <p:tags r:id="rId1"/>
    </p:custDataLst>
    <p:extLst>
      <p:ext uri="{BB962C8B-B14F-4D97-AF65-F5344CB8AC3E}">
        <p14:creationId xmlns:p14="http://schemas.microsoft.com/office/powerpoint/2010/main" val="45107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Conclusions so far</a:t>
            </a:r>
          </a:p>
        </p:txBody>
      </p:sp>
      <p:sp>
        <p:nvSpPr>
          <p:cNvPr id="91139" name="Rectangle 3"/>
          <p:cNvSpPr>
            <a:spLocks noGrp="1" noChangeArrowheads="1"/>
          </p:cNvSpPr>
          <p:nvPr>
            <p:ph idx="1"/>
          </p:nvPr>
        </p:nvSpPr>
        <p:spPr>
          <a:noFill/>
          <a:ln>
            <a:noFill/>
            <a:miter lim="800000"/>
            <a:headEnd/>
            <a:tailEnd/>
          </a:ln>
        </p:spPr>
        <p:txBody>
          <a:bodyPr/>
          <a:lstStyle/>
          <a:p>
            <a:pPr eaLnBrk="1" hangingPunct="1"/>
            <a:r>
              <a:rPr lang="it-IT" altLang="en-US" dirty="0" smtClean="0">
                <a:solidFill>
                  <a:schemeClr val="tx1"/>
                </a:solidFill>
              </a:rPr>
              <a:t>Even forcing them to think about their future moves along the branch they choose does not force them to think what they might do if they chose differently.</a:t>
            </a:r>
          </a:p>
          <a:p>
            <a:pPr eaLnBrk="1" hangingPunct="1"/>
            <a:r>
              <a:rPr lang="it-IT" altLang="en-US" dirty="0" smtClean="0">
                <a:solidFill>
                  <a:schemeClr val="tx1"/>
                </a:solidFill>
              </a:rPr>
              <a:t>More experiments: </a:t>
            </a:r>
          </a:p>
          <a:p>
            <a:pPr eaLnBrk="1" hangingPunct="1"/>
            <a:r>
              <a:rPr lang="it-IT" altLang="en-US" dirty="0" smtClean="0">
                <a:solidFill>
                  <a:schemeClr val="tx1"/>
                </a:solidFill>
              </a:rPr>
              <a:t>Simpler trees (2+1 or 1+2);</a:t>
            </a:r>
          </a:p>
          <a:p>
            <a:pPr eaLnBrk="1" hangingPunct="1"/>
            <a:r>
              <a:rPr lang="it-IT" altLang="en-US" dirty="0" smtClean="0">
                <a:solidFill>
                  <a:schemeClr val="tx1"/>
                </a:solidFill>
              </a:rPr>
              <a:t>Complete strategy.</a:t>
            </a:r>
          </a:p>
          <a:p>
            <a:pPr eaLnBrk="1" hangingPunct="1"/>
            <a:r>
              <a:rPr lang="it-IT" altLang="en-US" b="1" dirty="0" smtClean="0">
                <a:solidFill>
                  <a:schemeClr val="tx1"/>
                </a:solidFill>
              </a:rPr>
              <a:t>Many people do not seem to plan.</a:t>
            </a:r>
            <a:r>
              <a:rPr lang="it-IT" altLang="en-US" dirty="0" smtClean="0">
                <a:solidFill>
                  <a:schemeClr val="tx1"/>
                </a:solidFill>
              </a:rPr>
              <a:t> </a:t>
            </a:r>
          </a:p>
        </p:txBody>
      </p:sp>
      <p:sp>
        <p:nvSpPr>
          <p:cNvPr id="2" name="Slide Number Placeholder 1"/>
          <p:cNvSpPr>
            <a:spLocks noGrp="1"/>
          </p:cNvSpPr>
          <p:nvPr>
            <p:ph type="sldNum" sz="quarter" idx="12"/>
          </p:nvPr>
        </p:nvSpPr>
        <p:spPr/>
        <p:txBody>
          <a:bodyPr/>
          <a:lstStyle/>
          <a:p>
            <a:fld id="{E72BDC46-6F47-4AB5-98F3-E57E0E1A91C5}" type="slidenum">
              <a:rPr lang="en-GB" smtClean="0"/>
              <a:t>20</a:t>
            </a:fld>
            <a:endParaRPr lang="en-GB"/>
          </a:p>
        </p:txBody>
      </p:sp>
    </p:spTree>
    <p:custDataLst>
      <p:tags r:id="rId1"/>
    </p:custDataLst>
    <p:extLst>
      <p:ext uri="{BB962C8B-B14F-4D97-AF65-F5344CB8AC3E}">
        <p14:creationId xmlns:p14="http://schemas.microsoft.com/office/powerpoint/2010/main" val="171103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1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1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a:t>
            </a:r>
            <a:endParaRPr lang="en-GB" dirty="0"/>
          </a:p>
        </p:txBody>
      </p:sp>
      <p:sp>
        <p:nvSpPr>
          <p:cNvPr id="3" name="Content Placeholder 2"/>
          <p:cNvSpPr>
            <a:spLocks noGrp="1"/>
          </p:cNvSpPr>
          <p:nvPr>
            <p:ph idx="1"/>
          </p:nvPr>
        </p:nvSpPr>
        <p:spPr/>
        <p:txBody>
          <a:bodyPr/>
          <a:lstStyle/>
          <a:p>
            <a:endParaRPr lang="en-US" dirty="0" smtClean="0"/>
          </a:p>
          <a:p>
            <a:r>
              <a:rPr lang="en-US" dirty="0" smtClean="0"/>
              <a:t>Let us now look from a different perspective – looking at the types of </a:t>
            </a:r>
            <a:r>
              <a:rPr lang="en-US" i="1" dirty="0" smtClean="0"/>
              <a:t>behaviour</a:t>
            </a:r>
            <a:r>
              <a:rPr lang="en-US" dirty="0" smtClean="0"/>
              <a:t>:</a:t>
            </a:r>
          </a:p>
          <a:p>
            <a:endParaRPr lang="en-US" dirty="0" smtClean="0"/>
          </a:p>
          <a:p>
            <a:r>
              <a:rPr lang="en-US" dirty="0" smtClean="0"/>
              <a:t>Resolute</a:t>
            </a:r>
          </a:p>
          <a:p>
            <a:r>
              <a:rPr lang="en-US" dirty="0" smtClean="0"/>
              <a:t>Naïve</a:t>
            </a:r>
          </a:p>
          <a:p>
            <a:r>
              <a:rPr lang="en-US" dirty="0" smtClean="0"/>
              <a:t>Sophisticated</a:t>
            </a:r>
          </a:p>
        </p:txBody>
      </p:sp>
      <p:sp>
        <p:nvSpPr>
          <p:cNvPr id="4" name="Slide Number Placeholder 3"/>
          <p:cNvSpPr>
            <a:spLocks noGrp="1"/>
          </p:cNvSpPr>
          <p:nvPr>
            <p:ph type="sldNum" sz="quarter" idx="12"/>
          </p:nvPr>
        </p:nvSpPr>
        <p:spPr/>
        <p:txBody>
          <a:bodyPr/>
          <a:lstStyle/>
          <a:p>
            <a:fld id="{E72BDC46-6F47-4AB5-98F3-E57E0E1A91C5}" type="slidenum">
              <a:rPr lang="en-GB" smtClean="0"/>
              <a:t>21</a:t>
            </a:fld>
            <a:endParaRPr lang="en-GB"/>
          </a:p>
        </p:txBody>
      </p:sp>
    </p:spTree>
    <p:extLst>
      <p:ext uri="{BB962C8B-B14F-4D97-AF65-F5344CB8AC3E}">
        <p14:creationId xmlns:p14="http://schemas.microsoft.com/office/powerpoint/2010/main" val="27421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599" y="609600"/>
            <a:ext cx="6347713" cy="827088"/>
          </a:xfrm>
          <a:noFill/>
          <a:ln>
            <a:noFill/>
            <a:miter lim="800000"/>
            <a:headEnd/>
            <a:tailEnd/>
          </a:ln>
        </p:spPr>
        <p:txBody>
          <a:bodyPr>
            <a:normAutofit/>
          </a:bodyPr>
          <a:lstStyle/>
          <a:p>
            <a:r>
              <a:rPr lang="it-IT" altLang="en-US" sz="2000" dirty="0" smtClean="0"/>
              <a:t>Two Problems: what would you choose – Up or Down – in each? </a:t>
            </a:r>
          </a:p>
        </p:txBody>
      </p:sp>
      <p:sp>
        <p:nvSpPr>
          <p:cNvPr id="5123" name="Rectangle 3"/>
          <p:cNvSpPr>
            <a:spLocks noGrp="1" noChangeArrowheads="1"/>
          </p:cNvSpPr>
          <p:nvPr>
            <p:ph idx="1"/>
          </p:nvPr>
        </p:nvSpPr>
        <p:spPr>
          <a:xfrm>
            <a:off x="521119" y="1779258"/>
            <a:ext cx="6347714" cy="3880773"/>
          </a:xfrm>
          <a:noFill/>
          <a:ln>
            <a:noFill/>
            <a:miter lim="800000"/>
            <a:headEnd/>
            <a:tailEnd/>
          </a:ln>
        </p:spPr>
        <p:txBody>
          <a:bodyPr>
            <a:normAutofit fontScale="62500" lnSpcReduction="20000"/>
          </a:bodyPr>
          <a:lstStyle/>
          <a:p>
            <a:pPr eaLnBrk="1" hangingPunct="1">
              <a:buFontTx/>
              <a:buNone/>
            </a:pPr>
            <a:r>
              <a:rPr lang="it-IT" altLang="en-US" sz="3200" dirty="0" smtClean="0">
                <a:solidFill>
                  <a:srgbClr val="0000FF"/>
                </a:solidFill>
              </a:rPr>
              <a:t>	            </a:t>
            </a:r>
          </a:p>
          <a:p>
            <a:pPr eaLnBrk="1" hangingPunct="1"/>
            <a:endParaRPr lang="it-IT" altLang="en-US"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a:solidFill>
                <a:srgbClr val="0000FF"/>
              </a:solidFill>
            </a:endParaRPr>
          </a:p>
          <a:p>
            <a:pPr eaLnBrk="1" hangingPunct="1">
              <a:buFontTx/>
              <a:buNone/>
            </a:pPr>
            <a:r>
              <a:rPr lang="it-IT" altLang="en-US" sz="1600" dirty="0" smtClean="0">
                <a:solidFill>
                  <a:srgbClr val="0000FF"/>
                </a:solidFill>
              </a:rPr>
              <a:t>Note: </a:t>
            </a:r>
            <a:r>
              <a:rPr lang="it-IT" altLang="en-US" sz="1600" dirty="0" smtClean="0">
                <a:solidFill>
                  <a:srgbClr val="00B050"/>
                </a:solidFill>
              </a:rPr>
              <a:t>green</a:t>
            </a:r>
            <a:r>
              <a:rPr lang="it-IT" altLang="en-US" sz="1600" dirty="0" smtClean="0">
                <a:solidFill>
                  <a:srgbClr val="FF0000"/>
                </a:solidFill>
              </a:rPr>
              <a:t> </a:t>
            </a:r>
            <a:r>
              <a:rPr lang="it-IT" altLang="en-US" sz="1600" dirty="0" smtClean="0">
                <a:solidFill>
                  <a:srgbClr val="0000FF"/>
                </a:solidFill>
              </a:rPr>
              <a:t>squares are </a:t>
            </a:r>
            <a:r>
              <a:rPr lang="it-IT" altLang="en-US" sz="1600" i="1" dirty="0" smtClean="0">
                <a:solidFill>
                  <a:srgbClr val="0000FF"/>
                </a:solidFill>
              </a:rPr>
              <a:t>decision </a:t>
            </a:r>
          </a:p>
          <a:p>
            <a:pPr eaLnBrk="1" hangingPunct="1">
              <a:buFontTx/>
              <a:buNone/>
            </a:pPr>
            <a:r>
              <a:rPr lang="it-IT" altLang="en-US" sz="1600" dirty="0" smtClean="0">
                <a:solidFill>
                  <a:srgbClr val="0000FF"/>
                </a:solidFill>
              </a:rPr>
              <a:t>nodes and </a:t>
            </a:r>
            <a:r>
              <a:rPr lang="it-IT" altLang="en-US" sz="1600" dirty="0" smtClean="0">
                <a:solidFill>
                  <a:srgbClr val="FF0000"/>
                </a:solidFill>
              </a:rPr>
              <a:t>red</a:t>
            </a:r>
            <a:r>
              <a:rPr lang="it-IT" altLang="en-US" sz="1600" dirty="0" smtClean="0">
                <a:solidFill>
                  <a:srgbClr val="0000FF"/>
                </a:solidFill>
              </a:rPr>
              <a:t> squares are </a:t>
            </a:r>
            <a:r>
              <a:rPr lang="it-IT" altLang="en-US" sz="1600" i="1" dirty="0" smtClean="0">
                <a:solidFill>
                  <a:srgbClr val="0000FF"/>
                </a:solidFill>
              </a:rPr>
              <a:t>chance </a:t>
            </a:r>
          </a:p>
          <a:p>
            <a:pPr eaLnBrk="1" hangingPunct="1">
              <a:buFontTx/>
              <a:buNone/>
            </a:pPr>
            <a:r>
              <a:rPr lang="it-IT" altLang="en-US" sz="1600" dirty="0" smtClean="0">
                <a:solidFill>
                  <a:srgbClr val="0000FF"/>
                </a:solidFill>
              </a:rPr>
              <a:t>nodes. </a:t>
            </a:r>
          </a:p>
        </p:txBody>
      </p:sp>
      <p:grpSp>
        <p:nvGrpSpPr>
          <p:cNvPr id="2" name="Group 5"/>
          <p:cNvGrpSpPr>
            <a:grpSpLocks/>
          </p:cNvGrpSpPr>
          <p:nvPr/>
        </p:nvGrpSpPr>
        <p:grpSpPr bwMode="auto">
          <a:xfrm>
            <a:off x="673290" y="2340226"/>
            <a:ext cx="3357563" cy="2727325"/>
            <a:chOff x="1357290" y="1428736"/>
            <a:chExt cx="4572032" cy="3588810"/>
          </a:xfrm>
        </p:grpSpPr>
        <p:sp>
          <p:nvSpPr>
            <p:cNvPr id="7" name="Rectangle 6"/>
            <p:cNvSpPr/>
            <p:nvPr/>
          </p:nvSpPr>
          <p:spPr>
            <a:xfrm>
              <a:off x="1357290" y="2928600"/>
              <a:ext cx="428020" cy="428233"/>
            </a:xfrm>
            <a:prstGeom prst="rect">
              <a:avLst/>
            </a:prstGeom>
            <a:solidFill>
              <a:srgbClr val="00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FF00"/>
                </a:solidFill>
              </a:endParaRPr>
            </a:p>
          </p:txBody>
        </p:sp>
        <p:cxnSp>
          <p:nvCxnSpPr>
            <p:cNvPr id="8" name="Straight Arrow Connector 7"/>
            <p:cNvCxnSpPr>
              <a:stCxn id="7" idx="3"/>
            </p:cNvCxnSpPr>
            <p:nvPr/>
          </p:nvCxnSpPr>
          <p:spPr>
            <a:xfrm flipV="1">
              <a:off x="1785310" y="1643897"/>
              <a:ext cx="3285810" cy="14998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96" name="TextBox 8"/>
            <p:cNvSpPr txBox="1">
              <a:spLocks noChangeArrowheads="1"/>
            </p:cNvSpPr>
            <p:nvPr/>
          </p:nvSpPr>
          <p:spPr bwMode="auto">
            <a:xfrm>
              <a:off x="5143504" y="1428736"/>
              <a:ext cx="785818" cy="44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£30</a:t>
              </a:r>
              <a:endParaRPr lang="en-US" altLang="en-US" sz="1600"/>
            </a:p>
          </p:txBody>
        </p:sp>
        <p:sp>
          <p:nvSpPr>
            <p:cNvPr id="10" name="Rectangle 9"/>
            <p:cNvSpPr/>
            <p:nvPr/>
          </p:nvSpPr>
          <p:spPr>
            <a:xfrm>
              <a:off x="3356879" y="3858180"/>
              <a:ext cx="430181" cy="428235"/>
            </a:xfrm>
            <a:prstGeom prst="rect">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FF00"/>
                </a:solidFill>
              </a:endParaRPr>
            </a:p>
          </p:txBody>
        </p:sp>
        <p:cxnSp>
          <p:nvCxnSpPr>
            <p:cNvPr id="11" name="Straight Arrow Connector 10"/>
            <p:cNvCxnSpPr>
              <a:stCxn id="7" idx="3"/>
              <a:endCxn id="10" idx="1"/>
            </p:cNvCxnSpPr>
            <p:nvPr/>
          </p:nvCxnSpPr>
          <p:spPr>
            <a:xfrm>
              <a:off x="1785310" y="3143760"/>
              <a:ext cx="1571569" cy="9274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99" name="TextBox 11"/>
            <p:cNvSpPr txBox="1">
              <a:spLocks noChangeArrowheads="1"/>
            </p:cNvSpPr>
            <p:nvPr/>
          </p:nvSpPr>
          <p:spPr bwMode="auto">
            <a:xfrm>
              <a:off x="5143504" y="3143248"/>
              <a:ext cx="785818" cy="44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£50</a:t>
              </a:r>
              <a:endParaRPr lang="en-US" altLang="en-US" sz="1600"/>
            </a:p>
          </p:txBody>
        </p:sp>
        <p:sp>
          <p:nvSpPr>
            <p:cNvPr id="7200" name="TextBox 12"/>
            <p:cNvSpPr txBox="1">
              <a:spLocks noChangeArrowheads="1"/>
            </p:cNvSpPr>
            <p:nvPr/>
          </p:nvSpPr>
          <p:spPr bwMode="auto">
            <a:xfrm>
              <a:off x="5143504" y="4572008"/>
              <a:ext cx="785818" cy="44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£0</a:t>
              </a:r>
              <a:endParaRPr lang="en-US" altLang="en-US" sz="1600"/>
            </a:p>
          </p:txBody>
        </p:sp>
        <p:cxnSp>
          <p:nvCxnSpPr>
            <p:cNvPr id="14" name="Straight Arrow Connector 13"/>
            <p:cNvCxnSpPr>
              <a:stCxn id="10" idx="3"/>
              <a:endCxn id="7199" idx="1"/>
            </p:cNvCxnSpPr>
            <p:nvPr/>
          </p:nvCxnSpPr>
          <p:spPr>
            <a:xfrm flipV="1">
              <a:off x="3787060" y="3365189"/>
              <a:ext cx="1355397" cy="70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3"/>
              <a:endCxn id="7200" idx="1"/>
            </p:cNvCxnSpPr>
            <p:nvPr/>
          </p:nvCxnSpPr>
          <p:spPr>
            <a:xfrm>
              <a:off x="3787060" y="4071253"/>
              <a:ext cx="1355397" cy="722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03" name="TextBox 15"/>
            <p:cNvSpPr txBox="1">
              <a:spLocks noChangeArrowheads="1"/>
            </p:cNvSpPr>
            <p:nvPr/>
          </p:nvSpPr>
          <p:spPr bwMode="auto">
            <a:xfrm>
              <a:off x="4178331" y="3403001"/>
              <a:ext cx="500066" cy="32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0.8</a:t>
              </a:r>
              <a:endParaRPr lang="en-US" altLang="en-US" sz="1000"/>
            </a:p>
          </p:txBody>
        </p:sp>
        <p:sp>
          <p:nvSpPr>
            <p:cNvPr id="7204" name="TextBox 16"/>
            <p:cNvSpPr txBox="1">
              <a:spLocks noChangeArrowheads="1"/>
            </p:cNvSpPr>
            <p:nvPr/>
          </p:nvSpPr>
          <p:spPr bwMode="auto">
            <a:xfrm>
              <a:off x="4178331" y="4437140"/>
              <a:ext cx="500066" cy="32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0.2</a:t>
              </a:r>
              <a:endParaRPr lang="en-US" altLang="en-US" sz="1000"/>
            </a:p>
          </p:txBody>
        </p:sp>
      </p:grpSp>
      <p:sp>
        <p:nvSpPr>
          <p:cNvPr id="49" name="TextBox 48"/>
          <p:cNvSpPr txBox="1">
            <a:spLocks noChangeArrowheads="1"/>
          </p:cNvSpPr>
          <p:nvPr/>
        </p:nvSpPr>
        <p:spPr bwMode="auto">
          <a:xfrm>
            <a:off x="500063" y="2500313"/>
            <a:ext cx="785812" cy="4619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a:t>first</a:t>
            </a:r>
            <a:endParaRPr lang="en-US" altLang="en-US"/>
          </a:p>
        </p:txBody>
      </p:sp>
      <p:sp>
        <p:nvSpPr>
          <p:cNvPr id="50" name="TextBox 49"/>
          <p:cNvSpPr txBox="1">
            <a:spLocks noChangeArrowheads="1"/>
          </p:cNvSpPr>
          <p:nvPr/>
        </p:nvSpPr>
        <p:spPr bwMode="auto">
          <a:xfrm>
            <a:off x="4786313" y="3357563"/>
            <a:ext cx="1214437" cy="4619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a:t>second</a:t>
            </a:r>
            <a:endParaRPr lang="en-US" altLang="en-US"/>
          </a:p>
        </p:txBody>
      </p:sp>
      <p:grpSp>
        <p:nvGrpSpPr>
          <p:cNvPr id="3" name="Group 53"/>
          <p:cNvGrpSpPr>
            <a:grpSpLocks/>
          </p:cNvGrpSpPr>
          <p:nvPr/>
        </p:nvGrpSpPr>
        <p:grpSpPr bwMode="auto">
          <a:xfrm>
            <a:off x="5000625" y="3214688"/>
            <a:ext cx="3402013" cy="2624137"/>
            <a:chOff x="2890418" y="2116715"/>
            <a:chExt cx="3401676" cy="2624570"/>
          </a:xfrm>
        </p:grpSpPr>
        <p:grpSp>
          <p:nvGrpSpPr>
            <p:cNvPr id="7176" name="Group 54"/>
            <p:cNvGrpSpPr>
              <a:grpSpLocks/>
            </p:cNvGrpSpPr>
            <p:nvPr/>
          </p:nvGrpSpPr>
          <p:grpSpPr bwMode="auto">
            <a:xfrm>
              <a:off x="2890418" y="2116715"/>
              <a:ext cx="3363170" cy="2624570"/>
              <a:chOff x="1357291" y="1428739"/>
              <a:chExt cx="4579631" cy="3453946"/>
            </a:xfrm>
          </p:grpSpPr>
          <p:sp>
            <p:nvSpPr>
              <p:cNvPr id="63" name="Rectangle 62"/>
              <p:cNvSpPr/>
              <p:nvPr/>
            </p:nvSpPr>
            <p:spPr>
              <a:xfrm>
                <a:off x="1357291" y="2929001"/>
                <a:ext cx="427974" cy="428347"/>
              </a:xfrm>
              <a:prstGeom prst="rect">
                <a:avLst/>
              </a:prstGeom>
              <a:solidFill>
                <a:srgbClr val="00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endParaRPr lang="en-US" dirty="0">
                  <a:solidFill>
                    <a:srgbClr val="00FF00"/>
                  </a:solidFill>
                </a:endParaRPr>
              </a:p>
            </p:txBody>
          </p:sp>
          <p:sp>
            <p:nvSpPr>
              <p:cNvPr id="7185" name="TextBox 20"/>
              <p:cNvSpPr txBox="1">
                <a:spLocks noChangeArrowheads="1"/>
              </p:cNvSpPr>
              <p:nvPr/>
            </p:nvSpPr>
            <p:spPr bwMode="auto">
              <a:xfrm>
                <a:off x="5143505" y="1428739"/>
                <a:ext cx="785818" cy="44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£30</a:t>
                </a:r>
                <a:endParaRPr lang="en-US" altLang="en-US" sz="1600"/>
              </a:p>
            </p:txBody>
          </p:sp>
          <p:sp>
            <p:nvSpPr>
              <p:cNvPr id="65" name="Rectangle 64"/>
              <p:cNvSpPr/>
              <p:nvPr/>
            </p:nvSpPr>
            <p:spPr>
              <a:xfrm>
                <a:off x="3358827" y="3856740"/>
                <a:ext cx="427974" cy="430437"/>
              </a:xfrm>
              <a:prstGeom prst="rect">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endParaRPr lang="en-US" dirty="0">
                  <a:solidFill>
                    <a:srgbClr val="00FF00"/>
                  </a:solidFill>
                </a:endParaRPr>
              </a:p>
            </p:txBody>
          </p:sp>
          <p:cxnSp>
            <p:nvCxnSpPr>
              <p:cNvPr id="66" name="Straight Arrow Connector 65"/>
              <p:cNvCxnSpPr>
                <a:stCxn id="63" idx="3"/>
                <a:endCxn id="65" idx="1"/>
              </p:cNvCxnSpPr>
              <p:nvPr/>
            </p:nvCxnSpPr>
            <p:spPr>
              <a:xfrm>
                <a:off x="1785265" y="3144219"/>
                <a:ext cx="1573562" cy="9277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88" name="TextBox 23"/>
              <p:cNvSpPr txBox="1">
                <a:spLocks noChangeArrowheads="1"/>
              </p:cNvSpPr>
              <p:nvPr/>
            </p:nvSpPr>
            <p:spPr bwMode="auto">
              <a:xfrm>
                <a:off x="5151104" y="3308994"/>
                <a:ext cx="785818" cy="44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£50</a:t>
                </a:r>
                <a:endParaRPr lang="en-US" altLang="en-US" sz="1600"/>
              </a:p>
            </p:txBody>
          </p:sp>
          <p:sp>
            <p:nvSpPr>
              <p:cNvPr id="7189" name="TextBox 24"/>
              <p:cNvSpPr txBox="1">
                <a:spLocks noChangeArrowheads="1"/>
              </p:cNvSpPr>
              <p:nvPr/>
            </p:nvSpPr>
            <p:spPr bwMode="auto">
              <a:xfrm>
                <a:off x="5151104" y="4437146"/>
                <a:ext cx="785818" cy="44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£0</a:t>
                </a:r>
                <a:endParaRPr lang="en-US" altLang="en-US" sz="1600"/>
              </a:p>
            </p:txBody>
          </p:sp>
          <p:cxnSp>
            <p:nvCxnSpPr>
              <p:cNvPr id="69" name="Straight Arrow Connector 68"/>
              <p:cNvCxnSpPr>
                <a:stCxn id="65" idx="3"/>
                <a:endCxn id="7188" idx="1"/>
              </p:cNvCxnSpPr>
              <p:nvPr/>
            </p:nvCxnSpPr>
            <p:spPr>
              <a:xfrm flipV="1">
                <a:off x="3786801" y="3530778"/>
                <a:ext cx="1363898" cy="5411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65" idx="3"/>
                <a:endCxn id="7189" idx="1"/>
              </p:cNvCxnSpPr>
              <p:nvPr/>
            </p:nvCxnSpPr>
            <p:spPr>
              <a:xfrm>
                <a:off x="3786801" y="4071958"/>
                <a:ext cx="1363898" cy="5871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92" name="TextBox 27"/>
              <p:cNvSpPr txBox="1">
                <a:spLocks noChangeArrowheads="1"/>
              </p:cNvSpPr>
              <p:nvPr/>
            </p:nvSpPr>
            <p:spPr bwMode="auto">
              <a:xfrm>
                <a:off x="4178331" y="3497019"/>
                <a:ext cx="500066" cy="32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0.2</a:t>
                </a:r>
                <a:endParaRPr lang="en-US" altLang="en-US" sz="1000"/>
              </a:p>
            </p:txBody>
          </p:sp>
          <p:sp>
            <p:nvSpPr>
              <p:cNvPr id="7193" name="TextBox 28"/>
              <p:cNvSpPr txBox="1">
                <a:spLocks noChangeArrowheads="1"/>
              </p:cNvSpPr>
              <p:nvPr/>
            </p:nvSpPr>
            <p:spPr bwMode="auto">
              <a:xfrm>
                <a:off x="4178331" y="4343127"/>
                <a:ext cx="500066" cy="32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0.8</a:t>
                </a:r>
                <a:endParaRPr lang="en-US" altLang="en-US" sz="1000"/>
              </a:p>
            </p:txBody>
          </p:sp>
        </p:grpSp>
        <p:sp>
          <p:nvSpPr>
            <p:cNvPr id="56" name="Rectangle 55"/>
            <p:cNvSpPr/>
            <p:nvPr/>
          </p:nvSpPr>
          <p:spPr>
            <a:xfrm>
              <a:off x="4357123" y="2572402"/>
              <a:ext cx="315882" cy="325492"/>
            </a:xfrm>
            <a:prstGeom prst="rect">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FF00"/>
                </a:solidFill>
              </a:endParaRPr>
            </a:p>
          </p:txBody>
        </p:sp>
        <p:sp>
          <p:nvSpPr>
            <p:cNvPr id="7178" name="TextBox 24"/>
            <p:cNvSpPr txBox="1">
              <a:spLocks noChangeArrowheads="1"/>
            </p:cNvSpPr>
            <p:nvPr/>
          </p:nvSpPr>
          <p:spPr bwMode="auto">
            <a:xfrm>
              <a:off x="5715008" y="3000372"/>
              <a:ext cx="5770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£0</a:t>
              </a:r>
              <a:endParaRPr lang="en-US" altLang="en-US" sz="1600"/>
            </a:p>
          </p:txBody>
        </p:sp>
        <p:cxnSp>
          <p:nvCxnSpPr>
            <p:cNvPr id="58" name="Straight Arrow Connector 57"/>
            <p:cNvCxnSpPr>
              <a:stCxn id="63" idx="3"/>
              <a:endCxn id="56" idx="1"/>
            </p:cNvCxnSpPr>
            <p:nvPr/>
          </p:nvCxnSpPr>
          <p:spPr>
            <a:xfrm flipV="1">
              <a:off x="3204712" y="2734354"/>
              <a:ext cx="1152411" cy="685913"/>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6" idx="3"/>
              <a:endCxn id="7185" idx="1"/>
            </p:cNvCxnSpPr>
            <p:nvPr/>
          </p:nvCxnSpPr>
          <p:spPr>
            <a:xfrm flipV="1">
              <a:off x="4673004" y="2286605"/>
              <a:ext cx="998438" cy="447749"/>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6" idx="3"/>
              <a:endCxn id="7178" idx="1"/>
            </p:cNvCxnSpPr>
            <p:nvPr/>
          </p:nvCxnSpPr>
          <p:spPr>
            <a:xfrm>
              <a:off x="4673004" y="2734354"/>
              <a:ext cx="1041297" cy="435047"/>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7182" name="TextBox 27"/>
            <p:cNvSpPr txBox="1">
              <a:spLocks noChangeArrowheads="1"/>
            </p:cNvSpPr>
            <p:nvPr/>
          </p:nvSpPr>
          <p:spPr bwMode="auto">
            <a:xfrm>
              <a:off x="5000628" y="2214554"/>
              <a:ext cx="4286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0.25</a:t>
              </a:r>
              <a:endParaRPr lang="en-US" altLang="en-US" sz="1000"/>
            </a:p>
          </p:txBody>
        </p:sp>
        <p:sp>
          <p:nvSpPr>
            <p:cNvPr id="7183" name="TextBox 28"/>
            <p:cNvSpPr txBox="1">
              <a:spLocks noChangeArrowheads="1"/>
            </p:cNvSpPr>
            <p:nvPr/>
          </p:nvSpPr>
          <p:spPr bwMode="auto">
            <a:xfrm>
              <a:off x="5000628" y="3000372"/>
              <a:ext cx="5000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0.75</a:t>
              </a:r>
              <a:endParaRPr lang="en-US" altLang="en-US" sz="1000"/>
            </a:p>
          </p:txBody>
        </p:sp>
      </p:grpSp>
      <p:sp>
        <p:nvSpPr>
          <p:cNvPr id="4" name="Slide Number Placeholder 3"/>
          <p:cNvSpPr>
            <a:spLocks noGrp="1"/>
          </p:cNvSpPr>
          <p:nvPr>
            <p:ph type="sldNum" sz="quarter" idx="12"/>
          </p:nvPr>
        </p:nvSpPr>
        <p:spPr/>
        <p:txBody>
          <a:bodyPr/>
          <a:lstStyle/>
          <a:p>
            <a:fld id="{E72BDC46-6F47-4AB5-98F3-E57E0E1A91C5}" type="slidenum">
              <a:rPr lang="en-GB" smtClean="0"/>
              <a:t>22</a:t>
            </a:fld>
            <a:endParaRPr lang="en-GB"/>
          </a:p>
        </p:txBody>
      </p:sp>
      <p:sp>
        <p:nvSpPr>
          <p:cNvPr id="5" name="TextBox 4"/>
          <p:cNvSpPr txBox="1"/>
          <p:nvPr/>
        </p:nvSpPr>
        <p:spPr>
          <a:xfrm>
            <a:off x="827584" y="6080125"/>
            <a:ext cx="7530963" cy="923330"/>
          </a:xfrm>
          <a:prstGeom prst="rect">
            <a:avLst/>
          </a:prstGeom>
          <a:noFill/>
        </p:spPr>
        <p:txBody>
          <a:bodyPr wrap="square" rtlCol="0">
            <a:spAutoFit/>
          </a:bodyPr>
          <a:lstStyle/>
          <a:p>
            <a:r>
              <a:rPr lang="it-IT" altLang="en-US" dirty="0"/>
              <a:t>Consider a person who violates EU, choosing Up in the first problem  and Down in the second.</a:t>
            </a:r>
            <a:br>
              <a:rPr lang="it-IT" altLang="en-US" dirty="0"/>
            </a:br>
            <a:endParaRPr lang="en-GB" dirty="0"/>
          </a:p>
        </p:txBody>
      </p:sp>
    </p:spTree>
    <p:extLst>
      <p:ext uri="{BB962C8B-B14F-4D97-AF65-F5344CB8AC3E}">
        <p14:creationId xmlns:p14="http://schemas.microsoft.com/office/powerpoint/2010/main" val="2971319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49" grpId="0" animBg="1"/>
      <p:bldP spid="50"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a:noFill/>
            <a:miter lim="800000"/>
            <a:headEnd/>
            <a:tailEnd/>
          </a:ln>
        </p:spPr>
        <p:txBody>
          <a:bodyPr>
            <a:normAutofit fontScale="90000"/>
          </a:bodyPr>
          <a:lstStyle/>
          <a:p>
            <a:pPr eaLnBrk="1" hangingPunct="1"/>
            <a:r>
              <a:rPr lang="it-IT" altLang="en-US" sz="1900" dirty="0" smtClean="0"/>
              <a:t>What does such a person do in this dynamic problem?</a:t>
            </a:r>
            <a:br>
              <a:rPr lang="it-IT" altLang="en-US" sz="1900" dirty="0" smtClean="0"/>
            </a:br>
            <a:r>
              <a:rPr lang="it-IT" altLang="en-US" sz="1900" dirty="0" smtClean="0"/>
              <a:t>Suppose that he/she prefers £30 to the 80% chance of £50 and that he/she </a:t>
            </a:r>
            <a:r>
              <a:rPr lang="it-IT" altLang="en-US" sz="1900" b="1" dirty="0" smtClean="0"/>
              <a:t>strictly </a:t>
            </a:r>
            <a:r>
              <a:rPr lang="it-IT" altLang="en-US" sz="1900" dirty="0" smtClean="0"/>
              <a:t>prefers the 20% chance of £50 to the 25% chance of £30 </a:t>
            </a:r>
            <a:r>
              <a:rPr lang="it-IT" altLang="en-US" sz="1200" dirty="0" smtClean="0"/>
              <a:t>(and hence to a 25% chance of £31 and a 75% chance of £1).</a:t>
            </a:r>
          </a:p>
        </p:txBody>
      </p:sp>
      <p:sp>
        <p:nvSpPr>
          <p:cNvPr id="686083" name="Rectangle 3"/>
          <p:cNvSpPr>
            <a:spLocks noGrp="1" noChangeArrowheads="1"/>
          </p:cNvSpPr>
          <p:nvPr>
            <p:ph idx="1"/>
          </p:nvPr>
        </p:nvSpPr>
        <p:spPr>
          <a:noFill/>
          <a:ln>
            <a:noFill/>
            <a:miter lim="800000"/>
            <a:headEnd/>
            <a:tailEnd/>
          </a:ln>
        </p:spPr>
        <p:txBody>
          <a:bodyPr/>
          <a:lstStyle/>
          <a:p>
            <a:pPr eaLnBrk="1" hangingPunct="1"/>
            <a:endParaRPr lang="it-IT" altLang="en-US" dirty="0" smtClean="0">
              <a:solidFill>
                <a:srgbClr val="0000FF"/>
              </a:solidFill>
            </a:endParaRPr>
          </a:p>
        </p:txBody>
      </p:sp>
      <p:pic>
        <p:nvPicPr>
          <p:cNvPr id="839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1643063"/>
            <a:ext cx="814387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32"/>
          <p:cNvSpPr>
            <a:spLocks noChangeArrowheads="1"/>
          </p:cNvSpPr>
          <p:nvPr/>
        </p:nvSpPr>
        <p:spPr bwMode="auto">
          <a:xfrm>
            <a:off x="500063" y="6215063"/>
            <a:ext cx="80724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it-IT" altLang="en-US" sz="1800" dirty="0">
                <a:solidFill>
                  <a:srgbClr val="0000FF"/>
                </a:solidFill>
              </a:rPr>
              <a:t>Note: </a:t>
            </a:r>
            <a:r>
              <a:rPr lang="it-IT" altLang="en-US" sz="1800" dirty="0">
                <a:solidFill>
                  <a:srgbClr val="00B050"/>
                </a:solidFill>
              </a:rPr>
              <a:t>green</a:t>
            </a:r>
            <a:r>
              <a:rPr lang="it-IT" altLang="en-US" sz="1800" dirty="0">
                <a:solidFill>
                  <a:srgbClr val="FF0000"/>
                </a:solidFill>
              </a:rPr>
              <a:t> </a:t>
            </a:r>
            <a:r>
              <a:rPr lang="it-IT" altLang="en-US" sz="1800" dirty="0">
                <a:solidFill>
                  <a:srgbClr val="0000FF"/>
                </a:solidFill>
              </a:rPr>
              <a:t>squares are </a:t>
            </a:r>
            <a:r>
              <a:rPr lang="it-IT" altLang="en-US" sz="1800" i="1" dirty="0">
                <a:solidFill>
                  <a:srgbClr val="0000FF"/>
                </a:solidFill>
              </a:rPr>
              <a:t>decision </a:t>
            </a:r>
            <a:r>
              <a:rPr lang="it-IT" altLang="en-US" sz="1800" dirty="0">
                <a:solidFill>
                  <a:srgbClr val="0000FF"/>
                </a:solidFill>
              </a:rPr>
              <a:t>nodes and </a:t>
            </a:r>
            <a:r>
              <a:rPr lang="it-IT" altLang="en-US" sz="1800" dirty="0">
                <a:solidFill>
                  <a:srgbClr val="FF0000"/>
                </a:solidFill>
              </a:rPr>
              <a:t>red</a:t>
            </a:r>
            <a:r>
              <a:rPr lang="it-IT" altLang="en-US" sz="1800" dirty="0">
                <a:solidFill>
                  <a:srgbClr val="0000FF"/>
                </a:solidFill>
              </a:rPr>
              <a:t> squares are </a:t>
            </a:r>
            <a:r>
              <a:rPr lang="it-IT" altLang="en-US" sz="1800" i="1" dirty="0">
                <a:solidFill>
                  <a:srgbClr val="0000FF"/>
                </a:solidFill>
              </a:rPr>
              <a:t>chance </a:t>
            </a:r>
            <a:r>
              <a:rPr lang="it-IT" altLang="en-US" sz="1800" dirty="0">
                <a:solidFill>
                  <a:srgbClr val="0000FF"/>
                </a:solidFill>
              </a:rPr>
              <a:t>nodes. </a:t>
            </a:r>
          </a:p>
        </p:txBody>
      </p:sp>
      <p:sp>
        <p:nvSpPr>
          <p:cNvPr id="2" name="Slide Number Placeholder 1"/>
          <p:cNvSpPr>
            <a:spLocks noGrp="1"/>
          </p:cNvSpPr>
          <p:nvPr>
            <p:ph type="sldNum" sz="quarter" idx="12"/>
          </p:nvPr>
        </p:nvSpPr>
        <p:spPr/>
        <p:txBody>
          <a:bodyPr/>
          <a:lstStyle/>
          <a:p>
            <a:fld id="{E72BDC46-6F47-4AB5-98F3-E57E0E1A91C5}" type="slidenum">
              <a:rPr lang="en-GB" smtClean="0"/>
              <a:t>23</a:t>
            </a:fld>
            <a:endParaRPr lang="en-GB"/>
          </a:p>
        </p:txBody>
      </p:sp>
    </p:spTree>
    <p:extLst>
      <p:ext uri="{BB962C8B-B14F-4D97-AF65-F5344CB8AC3E}">
        <p14:creationId xmlns:p14="http://schemas.microsoft.com/office/powerpoint/2010/main" val="308538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8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39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5184"/>
          </a:xfrm>
        </p:spPr>
        <p:txBody>
          <a:bodyPr>
            <a:normAutofit fontScale="90000"/>
          </a:bodyPr>
          <a:lstStyle/>
          <a:p>
            <a:r>
              <a:rPr lang="en-GB" sz="2800" dirty="0" smtClean="0"/>
              <a:t>What they do depends on their </a:t>
            </a:r>
            <a:r>
              <a:rPr lang="en-GB" sz="2800" b="1" dirty="0"/>
              <a:t>type</a:t>
            </a:r>
            <a:r>
              <a:rPr lang="en-GB" sz="2800" dirty="0" smtClean="0"/>
              <a:t> </a:t>
            </a:r>
            <a:r>
              <a:rPr lang="en-GB" sz="2800" dirty="0"/>
              <a:t/>
            </a:r>
            <a:br>
              <a:rPr lang="en-GB" sz="2800" dirty="0"/>
            </a:br>
            <a:endParaRPr lang="en-GB" sz="2800" b="1" dirty="0"/>
          </a:p>
        </p:txBody>
      </p:sp>
      <p:sp>
        <p:nvSpPr>
          <p:cNvPr id="686083" name="Rectangle 3"/>
          <p:cNvSpPr>
            <a:spLocks noGrp="1" noChangeArrowheads="1"/>
          </p:cNvSpPr>
          <p:nvPr>
            <p:ph idx="1"/>
          </p:nvPr>
        </p:nvSpPr>
        <p:spPr>
          <a:noFill/>
          <a:ln>
            <a:noFill/>
            <a:miter lim="800000"/>
            <a:headEnd/>
            <a:tailEnd/>
          </a:ln>
        </p:spPr>
        <p:txBody>
          <a:bodyPr>
            <a:normAutofit fontScale="85000" lnSpcReduction="10000"/>
          </a:bodyPr>
          <a:lstStyle/>
          <a:p>
            <a:pPr eaLnBrk="1" hangingPunct="1"/>
            <a:r>
              <a:rPr lang="it-IT" altLang="en-US" sz="2800" b="1" dirty="0" smtClean="0"/>
              <a:t>Resolute</a:t>
            </a:r>
            <a:r>
              <a:rPr lang="it-IT" altLang="en-US" sz="2800" dirty="0" smtClean="0"/>
              <a:t>: Choose Up at the first and Up at the second (even though they want to choose Down when they get there).</a:t>
            </a:r>
          </a:p>
          <a:p>
            <a:pPr eaLnBrk="1" hangingPunct="1"/>
            <a:r>
              <a:rPr lang="it-IT" altLang="en-US" sz="2800" b="1" dirty="0" smtClean="0"/>
              <a:t>Naive</a:t>
            </a:r>
            <a:r>
              <a:rPr lang="it-IT" altLang="en-US" sz="2800" dirty="0" smtClean="0"/>
              <a:t>: Choose Up at the first and Down at the second.</a:t>
            </a:r>
          </a:p>
          <a:p>
            <a:pPr eaLnBrk="1" hangingPunct="1"/>
            <a:r>
              <a:rPr lang="it-IT" altLang="en-US" sz="2800" b="1" dirty="0" smtClean="0"/>
              <a:t>Sophisticated</a:t>
            </a:r>
            <a:r>
              <a:rPr lang="it-IT" altLang="en-US" sz="2800" dirty="0" smtClean="0"/>
              <a:t>: Choose Down at the first (because they anticipate moving Down at the second if they choose Up at the first). The latter is what is assumed when backward induction is used.</a:t>
            </a:r>
          </a:p>
        </p:txBody>
      </p:sp>
      <p:sp>
        <p:nvSpPr>
          <p:cNvPr id="3" name="Slide Number Placeholder 2"/>
          <p:cNvSpPr>
            <a:spLocks noGrp="1"/>
          </p:cNvSpPr>
          <p:nvPr>
            <p:ph type="sldNum" sz="quarter" idx="12"/>
          </p:nvPr>
        </p:nvSpPr>
        <p:spPr/>
        <p:txBody>
          <a:bodyPr/>
          <a:lstStyle/>
          <a:p>
            <a:fld id="{E72BDC46-6F47-4AB5-98F3-E57E0E1A91C5}" type="slidenum">
              <a:rPr lang="en-GB" smtClean="0"/>
              <a:t>24</a:t>
            </a:fld>
            <a:endParaRPr lang="en-GB"/>
          </a:p>
        </p:txBody>
      </p:sp>
    </p:spTree>
    <p:extLst>
      <p:ext uri="{BB962C8B-B14F-4D97-AF65-F5344CB8AC3E}">
        <p14:creationId xmlns:p14="http://schemas.microsoft.com/office/powerpoint/2010/main" val="3074306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first attempt was with Allocations</a:t>
            </a:r>
            <a:endParaRPr lang="en-GB" dirty="0"/>
          </a:p>
        </p:txBody>
      </p:sp>
      <p:sp>
        <p:nvSpPr>
          <p:cNvPr id="3" name="Content Placeholder 2"/>
          <p:cNvSpPr>
            <a:spLocks noGrp="1"/>
          </p:cNvSpPr>
          <p:nvPr>
            <p:ph idx="1"/>
          </p:nvPr>
        </p:nvSpPr>
        <p:spPr/>
        <p:txBody>
          <a:bodyPr/>
          <a:lstStyle/>
          <a:p>
            <a:endParaRPr lang="en-US" dirty="0" smtClean="0"/>
          </a:p>
          <a:p>
            <a:r>
              <a:rPr lang="en-US" dirty="0" smtClean="0"/>
              <a:t>Hey and Pannacione, “Dynamic decision making: what do people do?”, </a:t>
            </a:r>
            <a:r>
              <a:rPr lang="en-US" i="1" dirty="0" smtClean="0"/>
              <a:t>Journal </a:t>
            </a:r>
            <a:r>
              <a:rPr lang="en-US" i="1" dirty="0"/>
              <a:t>of Risk and Uncertainty, </a:t>
            </a:r>
            <a:r>
              <a:rPr lang="en-US" dirty="0"/>
              <a:t>42, 85-123, 2011</a:t>
            </a:r>
            <a:r>
              <a:rPr lang="en-US" dirty="0" smtClean="0"/>
              <a:t>.</a:t>
            </a:r>
          </a:p>
          <a:p>
            <a:r>
              <a:rPr lang="en-US" dirty="0" smtClean="0"/>
              <a:t>In two stages subjects have to allocate tokens (convertible into money) between two options.</a:t>
            </a:r>
          </a:p>
          <a:p>
            <a:r>
              <a:rPr lang="en-GB" dirty="0" smtClean="0"/>
              <a:t>I have been unable to load the software onto the site.</a:t>
            </a:r>
          </a:p>
          <a:p>
            <a:r>
              <a:rPr lang="en-GB" dirty="0" smtClean="0"/>
              <a:t>But I have it on a USB stick and I could let anyone have it.</a:t>
            </a:r>
          </a:p>
        </p:txBody>
      </p:sp>
      <p:sp>
        <p:nvSpPr>
          <p:cNvPr id="4" name="Slide Number Placeholder 3"/>
          <p:cNvSpPr>
            <a:spLocks noGrp="1"/>
          </p:cNvSpPr>
          <p:nvPr>
            <p:ph type="sldNum" sz="quarter" idx="12"/>
          </p:nvPr>
        </p:nvSpPr>
        <p:spPr/>
        <p:txBody>
          <a:bodyPr/>
          <a:lstStyle/>
          <a:p>
            <a:fld id="{E72BDC46-6F47-4AB5-98F3-E57E0E1A91C5}" type="slidenum">
              <a:rPr lang="en-GB" smtClean="0"/>
              <a:t>25</a:t>
            </a:fld>
            <a:endParaRPr lang="en-GB"/>
          </a:p>
        </p:txBody>
      </p:sp>
    </p:spTree>
    <p:extLst>
      <p:ext uri="{BB962C8B-B14F-4D97-AF65-F5344CB8AC3E}">
        <p14:creationId xmlns:p14="http://schemas.microsoft.com/office/powerpoint/2010/main" val="108972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36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72BDC46-6F47-4AB5-98F3-E57E0E1A91C5}" type="slidenum">
              <a:rPr lang="en-GB" smtClean="0"/>
              <a:t>26</a:t>
            </a:fld>
            <a:endParaRPr lang="en-GB"/>
          </a:p>
        </p:txBody>
      </p:sp>
    </p:spTree>
    <p:extLst>
      <p:ext uri="{BB962C8B-B14F-4D97-AF65-F5344CB8AC3E}">
        <p14:creationId xmlns:p14="http://schemas.microsoft.com/office/powerpoint/2010/main" val="3111643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58325" cy="691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72BDC46-6F47-4AB5-98F3-E57E0E1A91C5}" type="slidenum">
              <a:rPr lang="en-GB" smtClean="0"/>
              <a:t>27</a:t>
            </a:fld>
            <a:endParaRPr lang="en-GB"/>
          </a:p>
        </p:txBody>
      </p:sp>
    </p:spTree>
    <p:extLst>
      <p:ext uri="{BB962C8B-B14F-4D97-AF65-F5344CB8AC3E}">
        <p14:creationId xmlns:p14="http://schemas.microsoft.com/office/powerpoint/2010/main" val="10043587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1019175"/>
            <a:ext cx="7715250"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72BDC46-6F47-4AB5-98F3-E57E0E1A91C5}" type="slidenum">
              <a:rPr lang="en-GB" smtClean="0"/>
              <a:t>28</a:t>
            </a:fld>
            <a:endParaRPr lang="en-GB"/>
          </a:p>
        </p:txBody>
      </p:sp>
    </p:spTree>
    <p:extLst>
      <p:ext uri="{BB962C8B-B14F-4D97-AF65-F5344CB8AC3E}">
        <p14:creationId xmlns:p14="http://schemas.microsoft.com/office/powerpoint/2010/main" val="3244115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a:t>
            </a:r>
            <a:endParaRPr lang="en-GB" dirty="0"/>
          </a:p>
        </p:txBody>
      </p:sp>
      <p:sp>
        <p:nvSpPr>
          <p:cNvPr id="686083" name="Rectangle 3"/>
          <p:cNvSpPr>
            <a:spLocks noGrp="1" noChangeArrowheads="1"/>
          </p:cNvSpPr>
          <p:nvPr>
            <p:ph idx="1"/>
          </p:nvPr>
        </p:nvSpPr>
        <p:spPr>
          <a:noFill/>
          <a:ln>
            <a:noFill/>
            <a:miter lim="800000"/>
            <a:headEnd/>
            <a:tailEnd/>
          </a:ln>
        </p:spPr>
        <p:txBody>
          <a:bodyPr>
            <a:normAutofit fontScale="77500" lnSpcReduction="20000"/>
          </a:bodyPr>
          <a:lstStyle/>
          <a:p>
            <a:pPr eaLnBrk="1" hangingPunct="1"/>
            <a:r>
              <a:rPr lang="it-IT" altLang="en-US" sz="2800" b="1" dirty="0" smtClean="0"/>
              <a:t>Resolute</a:t>
            </a:r>
            <a:r>
              <a:rPr lang="it-IT" altLang="en-US" sz="2800" dirty="0" smtClean="0"/>
              <a:t>: Takes a decision at the first node and then implements it.</a:t>
            </a:r>
          </a:p>
          <a:p>
            <a:pPr eaLnBrk="1" hangingPunct="1"/>
            <a:r>
              <a:rPr lang="it-IT" altLang="en-US" sz="2800" b="1" dirty="0" smtClean="0"/>
              <a:t>Naive</a:t>
            </a:r>
            <a:r>
              <a:rPr lang="it-IT" altLang="en-US" sz="2800" dirty="0" smtClean="0"/>
              <a:t>: Takes a decision at the first node and may change his or her mind at the second.</a:t>
            </a:r>
          </a:p>
          <a:p>
            <a:pPr eaLnBrk="1" hangingPunct="1"/>
            <a:r>
              <a:rPr lang="it-IT" altLang="en-US" sz="2800" b="1" dirty="0" smtClean="0"/>
              <a:t>Sophisticated</a:t>
            </a:r>
            <a:r>
              <a:rPr lang="it-IT" altLang="en-US" sz="2800" dirty="0" smtClean="0"/>
              <a:t>: Anticipates his or her decision at the second node and takes that into account when choosing at the first node.</a:t>
            </a:r>
          </a:p>
          <a:p>
            <a:pPr eaLnBrk="1" hangingPunct="1"/>
            <a:r>
              <a:rPr lang="it-IT" altLang="en-US" sz="2800" b="1" dirty="0" smtClean="0"/>
              <a:t>Myopic</a:t>
            </a:r>
            <a:r>
              <a:rPr lang="it-IT" altLang="en-US" sz="2800" dirty="0" smtClean="0"/>
              <a:t> (a new type): Treats the first decision as the final decision. In other words, ignores the second decision when taking the first.</a:t>
            </a:r>
          </a:p>
          <a:p>
            <a:pPr eaLnBrk="1" hangingPunct="1"/>
            <a:endParaRPr lang="it-IT" altLang="en-US" sz="2400" b="1" dirty="0" smtClean="0">
              <a:solidFill>
                <a:srgbClr val="0000FF"/>
              </a:solidFill>
            </a:endParaRPr>
          </a:p>
        </p:txBody>
      </p:sp>
      <p:sp>
        <p:nvSpPr>
          <p:cNvPr id="3" name="Slide Number Placeholder 2"/>
          <p:cNvSpPr>
            <a:spLocks noGrp="1"/>
          </p:cNvSpPr>
          <p:nvPr>
            <p:ph type="sldNum" sz="quarter" idx="12"/>
          </p:nvPr>
        </p:nvSpPr>
        <p:spPr/>
        <p:txBody>
          <a:bodyPr/>
          <a:lstStyle/>
          <a:p>
            <a:fld id="{E72BDC46-6F47-4AB5-98F3-E57E0E1A91C5}" type="slidenum">
              <a:rPr lang="en-GB" smtClean="0"/>
              <a:t>29</a:t>
            </a:fld>
            <a:endParaRPr lang="en-GB"/>
          </a:p>
        </p:txBody>
      </p:sp>
    </p:spTree>
    <p:extLst>
      <p:ext uri="{BB962C8B-B14F-4D97-AF65-F5344CB8AC3E}">
        <p14:creationId xmlns:p14="http://schemas.microsoft.com/office/powerpoint/2010/main" val="260094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0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Individual dynamic decision-making</a:t>
            </a:r>
            <a:endParaRPr lang="en-GB" sz="2800" dirty="0"/>
          </a:p>
        </p:txBody>
      </p:sp>
      <p:sp>
        <p:nvSpPr>
          <p:cNvPr id="3" name="Content Placeholder 2"/>
          <p:cNvSpPr>
            <a:spLocks noGrp="1"/>
          </p:cNvSpPr>
          <p:nvPr>
            <p:ph idx="1"/>
          </p:nvPr>
        </p:nvSpPr>
        <p:spPr/>
        <p:txBody>
          <a:bodyPr>
            <a:normAutofit/>
          </a:bodyPr>
          <a:lstStyle/>
          <a:p>
            <a:r>
              <a:rPr lang="en-GB" dirty="0" smtClean="0"/>
              <a:t>Economists assume that individuals solve any dynamic decision problem by backward induction. </a:t>
            </a:r>
          </a:p>
          <a:p>
            <a:r>
              <a:rPr lang="en-GB" dirty="0" smtClean="0"/>
              <a:t>DM’s solve the final period, then the penultimate period and so on backwards.</a:t>
            </a:r>
          </a:p>
          <a:p>
            <a:endParaRPr lang="en-GB" dirty="0" smtClean="0"/>
          </a:p>
          <a:p>
            <a:r>
              <a:rPr lang="en-GB" dirty="0" smtClean="0"/>
              <a:t>Optimal saving with a given time horizon. Conditional on wealth, the DM takes the best decision in the final period, and then works backwards.</a:t>
            </a:r>
          </a:p>
          <a:p>
            <a:endParaRPr lang="en-GB" dirty="0"/>
          </a:p>
          <a:p>
            <a:r>
              <a:rPr lang="en-GB" dirty="0" smtClean="0"/>
              <a:t>Let us start simple.</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3</a:t>
            </a:fld>
            <a:endParaRPr lang="en-GB"/>
          </a:p>
        </p:txBody>
      </p:sp>
    </p:spTree>
    <p:extLst>
      <p:ext uri="{BB962C8B-B14F-4D97-AF65-F5344CB8AC3E}">
        <p14:creationId xmlns:p14="http://schemas.microsoft.com/office/powerpoint/2010/main" val="217817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Estimation</a:t>
            </a:r>
          </a:p>
        </p:txBody>
      </p:sp>
      <p:sp>
        <p:nvSpPr>
          <p:cNvPr id="686083" name="Rectangle 3"/>
          <p:cNvSpPr>
            <a:spLocks noGrp="1" noChangeArrowheads="1"/>
          </p:cNvSpPr>
          <p:nvPr>
            <p:ph idx="1"/>
          </p:nvPr>
        </p:nvSpPr>
        <p:spPr>
          <a:noFill/>
          <a:ln>
            <a:noFill/>
            <a:miter lim="800000"/>
            <a:headEnd/>
            <a:tailEnd/>
          </a:ln>
        </p:spPr>
        <p:txBody>
          <a:bodyPr/>
          <a:lstStyle/>
          <a:p>
            <a:r>
              <a:rPr lang="it-IT" altLang="en-US" dirty="0" smtClean="0">
                <a:solidFill>
                  <a:schemeClr val="tx1"/>
                </a:solidFill>
              </a:rPr>
              <a:t>We fitted preference functionals to the data, assuming a particular utility function (CRRA) and estimating the parameters.</a:t>
            </a:r>
          </a:p>
          <a:p>
            <a:r>
              <a:rPr lang="it-IT" altLang="en-US" dirty="0" smtClean="0">
                <a:solidFill>
                  <a:schemeClr val="tx1"/>
                </a:solidFill>
              </a:rPr>
              <a:t>We found for each </a:t>
            </a:r>
            <a:r>
              <a:rPr lang="it-IT" altLang="en-US" b="1" dirty="0" smtClean="0">
                <a:solidFill>
                  <a:schemeClr val="tx1"/>
                </a:solidFill>
              </a:rPr>
              <a:t>type</a:t>
            </a:r>
            <a:r>
              <a:rPr lang="it-IT" altLang="en-US" dirty="0" smtClean="0">
                <a:solidFill>
                  <a:schemeClr val="tx1"/>
                </a:solidFill>
              </a:rPr>
              <a:t> the best-fitting functional and hence the maximised log-likelihood.</a:t>
            </a:r>
          </a:p>
          <a:p>
            <a:r>
              <a:rPr lang="it-IT" altLang="en-US" dirty="0" smtClean="0">
                <a:solidFill>
                  <a:schemeClr val="tx1"/>
                </a:solidFill>
              </a:rPr>
              <a:t>We chose the best type on the basis of the </a:t>
            </a:r>
            <a:r>
              <a:rPr lang="it-IT" altLang="en-US" dirty="0">
                <a:solidFill>
                  <a:schemeClr val="tx1"/>
                </a:solidFill>
              </a:rPr>
              <a:t>maximised log-likelihood</a:t>
            </a:r>
            <a:r>
              <a:rPr lang="it-IT" altLang="en-US" dirty="0" smtClean="0">
                <a:solidFill>
                  <a:schemeClr val="tx1"/>
                </a:solidFill>
              </a:rPr>
              <a:t>.</a:t>
            </a:r>
          </a:p>
          <a:p>
            <a:r>
              <a:rPr lang="it-IT" altLang="en-US" dirty="0" smtClean="0">
                <a:solidFill>
                  <a:schemeClr val="tx1"/>
                </a:solidFill>
              </a:rPr>
              <a:t>Note: we have to assume a non-EU preference functional  for otherwise all types are the same.</a:t>
            </a:r>
            <a:endParaRPr lang="it-IT" altLang="en-US" dirty="0">
              <a:solidFill>
                <a:schemeClr val="tx1"/>
              </a:solidFill>
            </a:endParaRPr>
          </a:p>
          <a:p>
            <a:r>
              <a:rPr lang="it-IT" altLang="en-US" dirty="0" smtClean="0">
                <a:solidFill>
                  <a:schemeClr val="tx1"/>
                </a:solidFill>
              </a:rPr>
              <a:t>We assumed Rank Dependent EU (with a probability weigting function).</a:t>
            </a:r>
            <a:endParaRPr lang="it-IT" altLang="en-US" dirty="0">
              <a:solidFill>
                <a:schemeClr val="tx1"/>
              </a:solidFill>
            </a:endParaRPr>
          </a:p>
          <a:p>
            <a:pPr marL="114300" indent="0">
              <a:buNone/>
            </a:pPr>
            <a:endParaRPr lang="it-IT" altLang="en-US" dirty="0" smtClean="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E72BDC46-6F47-4AB5-98F3-E57E0E1A91C5}" type="slidenum">
              <a:rPr lang="en-GB" smtClean="0"/>
              <a:t>30</a:t>
            </a:fld>
            <a:endParaRPr lang="en-GB"/>
          </a:p>
        </p:txBody>
      </p:sp>
    </p:spTree>
    <p:extLst>
      <p:ext uri="{BB962C8B-B14F-4D97-AF65-F5344CB8AC3E}">
        <p14:creationId xmlns:p14="http://schemas.microsoft.com/office/powerpoint/2010/main" val="229639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0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0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60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796925"/>
          </a:xfrm>
          <a:noFill/>
          <a:ln>
            <a:noFill/>
            <a:miter lim="800000"/>
            <a:headEnd/>
            <a:tailEnd/>
          </a:ln>
        </p:spPr>
        <p:txBody>
          <a:bodyPr/>
          <a:lstStyle/>
          <a:p>
            <a:pPr eaLnBrk="1" hangingPunct="1"/>
            <a:r>
              <a:rPr lang="it-IT" altLang="en-US" sz="3200" dirty="0" smtClean="0"/>
              <a:t>A summary of the main results</a:t>
            </a:r>
          </a:p>
        </p:txBody>
      </p:sp>
      <p:sp>
        <p:nvSpPr>
          <p:cNvPr id="37891" name="Rectangle 3"/>
          <p:cNvSpPr>
            <a:spLocks noGrp="1" noChangeArrowheads="1"/>
          </p:cNvSpPr>
          <p:nvPr>
            <p:ph idx="1"/>
          </p:nvPr>
        </p:nvSpPr>
        <p:spPr>
          <a:xfrm>
            <a:off x="457200" y="1285875"/>
            <a:ext cx="8229600" cy="4840288"/>
          </a:xfrm>
          <a:noFill/>
          <a:ln>
            <a:noFill/>
            <a:miter lim="800000"/>
            <a:headEnd/>
            <a:tailEnd/>
          </a:ln>
        </p:spPr>
        <p:txBody>
          <a:bodyPr/>
          <a:lstStyle/>
          <a:p>
            <a:pPr eaLnBrk="1" hangingPunct="1"/>
            <a:endParaRPr lang="it-IT" altLang="en-US" smtClean="0">
              <a:solidFill>
                <a:srgbClr val="0000FF"/>
              </a:solidFill>
            </a:endParaRPr>
          </a:p>
          <a:p>
            <a:pPr eaLnBrk="1" hangingPunct="1">
              <a:buFontTx/>
              <a:buNone/>
            </a:pPr>
            <a:endParaRPr lang="it-IT" altLang="en-US" smtClean="0">
              <a:solidFill>
                <a:srgbClr val="0000FF"/>
              </a:solidFill>
            </a:endParaRPr>
          </a:p>
          <a:p>
            <a:pPr eaLnBrk="1" hangingPunct="1">
              <a:buFontTx/>
              <a:buNone/>
            </a:pPr>
            <a:endParaRPr lang="it-IT" altLang="en-US" sz="1600" smtClean="0">
              <a:solidFill>
                <a:srgbClr val="0000FF"/>
              </a:solidFill>
            </a:endParaRPr>
          </a:p>
          <a:p>
            <a:pPr eaLnBrk="1" hangingPunct="1">
              <a:buFontTx/>
              <a:buNone/>
            </a:pPr>
            <a:endParaRPr lang="it-IT" altLang="en-US" sz="1600" smtClean="0">
              <a:solidFill>
                <a:srgbClr val="0000FF"/>
              </a:solidFill>
            </a:endParaRPr>
          </a:p>
          <a:p>
            <a:pPr eaLnBrk="1" hangingPunct="1">
              <a:buFontTx/>
              <a:buNone/>
            </a:pPr>
            <a:endParaRPr lang="it-IT" altLang="en-US" sz="1600" smtClean="0">
              <a:solidFill>
                <a:srgbClr val="0000FF"/>
              </a:solidFill>
            </a:endParaRPr>
          </a:p>
        </p:txBody>
      </p:sp>
      <p:pic>
        <p:nvPicPr>
          <p:cNvPr id="32772" name="Picture 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1357313"/>
            <a:ext cx="81438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72BDC46-6F47-4AB5-98F3-E57E0E1A91C5}" type="slidenum">
              <a:rPr lang="en-GB" smtClean="0"/>
              <a:t>31</a:t>
            </a:fld>
            <a:endParaRPr lang="en-GB"/>
          </a:p>
        </p:txBody>
      </p:sp>
    </p:spTree>
    <p:extLst>
      <p:ext uri="{BB962C8B-B14F-4D97-AF65-F5344CB8AC3E}">
        <p14:creationId xmlns:p14="http://schemas.microsoft.com/office/powerpoint/2010/main" val="36421134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Conclusions</a:t>
            </a:r>
          </a:p>
        </p:txBody>
      </p:sp>
      <p:sp>
        <p:nvSpPr>
          <p:cNvPr id="686083" name="Rectangle 3"/>
          <p:cNvSpPr>
            <a:spLocks noGrp="1" noChangeArrowheads="1"/>
          </p:cNvSpPr>
          <p:nvPr>
            <p:ph idx="1"/>
          </p:nvPr>
        </p:nvSpPr>
        <p:spPr>
          <a:noFill/>
          <a:ln>
            <a:noFill/>
            <a:miter lim="800000"/>
            <a:headEnd/>
            <a:tailEnd/>
          </a:ln>
        </p:spPr>
        <p:txBody>
          <a:bodyPr/>
          <a:lstStyle/>
          <a:p>
            <a:r>
              <a:rPr lang="it-IT" altLang="en-US" dirty="0" smtClean="0">
                <a:solidFill>
                  <a:schemeClr val="tx1"/>
                </a:solidFill>
              </a:rPr>
              <a:t>T</a:t>
            </a:r>
            <a:r>
              <a:rPr lang="en-US" altLang="en-US" dirty="0" smtClean="0">
                <a:solidFill>
                  <a:schemeClr val="tx1"/>
                </a:solidFill>
              </a:rPr>
              <a:t>he bottom line is that the majority of our dynamically inconsistent subjects are resolute, a significant minority are sophisticated; and rather few are naive or myopic.</a:t>
            </a:r>
          </a:p>
          <a:p>
            <a:pPr eaLnBrk="1" hangingPunct="1"/>
            <a:r>
              <a:rPr lang="it-IT" altLang="en-US" dirty="0" smtClean="0">
                <a:solidFill>
                  <a:schemeClr val="tx1"/>
                </a:solidFill>
              </a:rPr>
              <a:t>Software encouraged this? We think not.</a:t>
            </a:r>
          </a:p>
          <a:p>
            <a:pPr eaLnBrk="1" hangingPunct="1"/>
            <a:r>
              <a:rPr lang="it-IT" altLang="en-US" dirty="0" smtClean="0">
                <a:solidFill>
                  <a:schemeClr val="tx1"/>
                </a:solidFill>
              </a:rPr>
              <a:t>Extensions: (1) more and more representative subjects; (2) more stages.</a:t>
            </a:r>
          </a:p>
        </p:txBody>
      </p:sp>
      <p:sp>
        <p:nvSpPr>
          <p:cNvPr id="2" name="Slide Number Placeholder 1"/>
          <p:cNvSpPr>
            <a:spLocks noGrp="1"/>
          </p:cNvSpPr>
          <p:nvPr>
            <p:ph type="sldNum" sz="quarter" idx="12"/>
          </p:nvPr>
        </p:nvSpPr>
        <p:spPr/>
        <p:txBody>
          <a:bodyPr/>
          <a:lstStyle/>
          <a:p>
            <a:fld id="{E72BDC46-6F47-4AB5-98F3-E57E0E1A91C5}" type="slidenum">
              <a:rPr lang="en-GB" smtClean="0"/>
              <a:t>32</a:t>
            </a:fld>
            <a:endParaRPr lang="en-GB"/>
          </a:p>
        </p:txBody>
      </p:sp>
    </p:spTree>
    <p:extLst>
      <p:ext uri="{BB962C8B-B14F-4D97-AF65-F5344CB8AC3E}">
        <p14:creationId xmlns:p14="http://schemas.microsoft.com/office/powerpoint/2010/main" val="311693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Hey and Lotito</a:t>
            </a:r>
            <a:endParaRPr lang="en-GB" dirty="0"/>
          </a:p>
        </p:txBody>
      </p:sp>
      <p:sp>
        <p:nvSpPr>
          <p:cNvPr id="3" name="Content Placeholder 2"/>
          <p:cNvSpPr>
            <a:spLocks noGrp="1"/>
          </p:cNvSpPr>
          <p:nvPr>
            <p:ph idx="1"/>
          </p:nvPr>
        </p:nvSpPr>
        <p:spPr/>
        <p:txBody>
          <a:bodyPr>
            <a:normAutofit lnSpcReduction="10000"/>
          </a:bodyPr>
          <a:lstStyle/>
          <a:p>
            <a:r>
              <a:rPr lang="en-GB" dirty="0" smtClean="0"/>
              <a:t>“Naive</a:t>
            </a:r>
            <a:r>
              <a:rPr lang="en-GB" dirty="0"/>
              <a:t>, resolute or sophisticated? A study of dynamic decision </a:t>
            </a:r>
            <a:r>
              <a:rPr lang="en-GB" dirty="0" smtClean="0"/>
              <a:t>making” </a:t>
            </a:r>
            <a:r>
              <a:rPr lang="en-GB" i="1" dirty="0" smtClean="0"/>
              <a:t>JRU </a:t>
            </a:r>
            <a:r>
              <a:rPr lang="en-GB" dirty="0" smtClean="0"/>
              <a:t>2009.</a:t>
            </a:r>
          </a:p>
          <a:p>
            <a:r>
              <a:rPr lang="en-GB" dirty="0" smtClean="0"/>
              <a:t>Here we looked at decisions as well as valuations.</a:t>
            </a:r>
          </a:p>
          <a:p>
            <a:r>
              <a:rPr lang="en-GB" dirty="0" smtClean="0"/>
              <a:t>We exposed our subjects to 12 trees and asked them to take decisions as well as value the trees. </a:t>
            </a:r>
            <a:r>
              <a:rPr lang="en-GB" sz="1500" dirty="0" smtClean="0"/>
              <a:t>(2</a:t>
            </a:r>
            <a:r>
              <a:rPr lang="en-GB" sz="1500" baseline="30000" dirty="0" smtClean="0"/>
              <a:t>nd</a:t>
            </a:r>
            <a:r>
              <a:rPr lang="en-GB" sz="1500" dirty="0" smtClean="0"/>
              <a:t> price sealed bid)</a:t>
            </a:r>
          </a:p>
          <a:p>
            <a:r>
              <a:rPr lang="en-GB" dirty="0" smtClean="0"/>
              <a:t>We </a:t>
            </a:r>
            <a:r>
              <a:rPr lang="en-GB" dirty="0"/>
              <a:t>find that the majority of subjects are either naive or resolute (with slightly more being naive) but very few are sophisticated</a:t>
            </a:r>
            <a:r>
              <a:rPr lang="en-GB" dirty="0" smtClean="0"/>
              <a:t>.</a:t>
            </a:r>
            <a:endParaRPr lang="en-GB" dirty="0"/>
          </a:p>
          <a:p>
            <a:endParaRPr lang="en-GB" dirty="0"/>
          </a:p>
          <a:p>
            <a:r>
              <a:rPr lang="en-GB" dirty="0" smtClean="0"/>
              <a:t>To run the software click </a:t>
            </a:r>
            <a:r>
              <a:rPr lang="en-GB" dirty="0" smtClean="0">
                <a:hlinkClick r:id="rId2" action="ppaction://hlinkfile"/>
              </a:rPr>
              <a:t>here</a:t>
            </a:r>
            <a:r>
              <a:rPr lang="en-GB" dirty="0"/>
              <a:t> </a:t>
            </a:r>
            <a:r>
              <a:rPr lang="en-GB" dirty="0" smtClean="0"/>
              <a:t>and then click on </a:t>
            </a:r>
            <a:r>
              <a:rPr lang="en-GB" i="1" dirty="0" smtClean="0"/>
              <a:t>trees.exe</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33</a:t>
            </a:fld>
            <a:endParaRPr lang="en-GB"/>
          </a:p>
        </p:txBody>
      </p:sp>
    </p:spTree>
    <p:extLst>
      <p:ext uri="{BB962C8B-B14F-4D97-AF65-F5344CB8AC3E}">
        <p14:creationId xmlns:p14="http://schemas.microsoft.com/office/powerpoint/2010/main" val="144948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extension</a:t>
            </a:r>
            <a:endParaRPr lang="en-GB" dirty="0"/>
          </a:p>
        </p:txBody>
      </p:sp>
      <p:sp>
        <p:nvSpPr>
          <p:cNvPr id="3" name="Content Placeholder 2"/>
          <p:cNvSpPr>
            <a:spLocks noGrp="1"/>
          </p:cNvSpPr>
          <p:nvPr>
            <p:ph idx="1"/>
          </p:nvPr>
        </p:nvSpPr>
        <p:spPr/>
        <p:txBody>
          <a:bodyPr/>
          <a:lstStyle/>
          <a:p>
            <a:r>
              <a:rPr lang="en-GB" dirty="0" smtClean="0"/>
              <a:t>See Hey and Knoll, </a:t>
            </a:r>
            <a:r>
              <a:rPr lang="en-GB" i="1" dirty="0" smtClean="0"/>
              <a:t>Journal of Economic Psychology</a:t>
            </a:r>
            <a:r>
              <a:rPr lang="en-GB" dirty="0" smtClean="0"/>
              <a:t> 2011.</a:t>
            </a:r>
          </a:p>
          <a:p>
            <a:endParaRPr lang="en-GB" dirty="0"/>
          </a:p>
          <a:p>
            <a:r>
              <a:rPr lang="en-GB" dirty="0" smtClean="0"/>
              <a:t>Once again, I </a:t>
            </a:r>
            <a:r>
              <a:rPr lang="en-GB" dirty="0"/>
              <a:t>have been unable to load the software onto the site.</a:t>
            </a:r>
          </a:p>
          <a:p>
            <a:r>
              <a:rPr lang="en-GB" dirty="0"/>
              <a:t>But I have it on a USB stick and I could let anyone have it.</a:t>
            </a:r>
          </a:p>
        </p:txBody>
      </p:sp>
      <p:sp>
        <p:nvSpPr>
          <p:cNvPr id="4" name="Slide Number Placeholder 3"/>
          <p:cNvSpPr>
            <a:spLocks noGrp="1"/>
          </p:cNvSpPr>
          <p:nvPr>
            <p:ph type="sldNum" sz="quarter" idx="12"/>
          </p:nvPr>
        </p:nvSpPr>
        <p:spPr/>
        <p:txBody>
          <a:bodyPr/>
          <a:lstStyle/>
          <a:p>
            <a:fld id="{E72BDC46-6F47-4AB5-98F3-E57E0E1A91C5}" type="slidenum">
              <a:rPr lang="en-GB" smtClean="0"/>
              <a:t>34</a:t>
            </a:fld>
            <a:endParaRPr lang="en-GB"/>
          </a:p>
        </p:txBody>
      </p:sp>
    </p:spTree>
    <p:extLst>
      <p:ext uri="{BB962C8B-B14F-4D97-AF65-F5344CB8AC3E}">
        <p14:creationId xmlns:p14="http://schemas.microsoft.com/office/powerpoint/2010/main" val="295929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Hey and Knoll</a:t>
            </a:r>
            <a:endParaRPr lang="en-GB" dirty="0"/>
          </a:p>
        </p:txBody>
      </p:sp>
      <p:sp>
        <p:nvSpPr>
          <p:cNvPr id="3" name="Content Placeholder 2"/>
          <p:cNvSpPr>
            <a:spLocks noGrp="1"/>
          </p:cNvSpPr>
          <p:nvPr>
            <p:ph idx="1"/>
          </p:nvPr>
        </p:nvSpPr>
        <p:spPr/>
        <p:txBody>
          <a:bodyPr/>
          <a:lstStyle/>
          <a:p>
            <a:r>
              <a:rPr lang="en-GB" dirty="0" smtClean="0"/>
              <a:t>This is a complicated decision problem and difficult software.</a:t>
            </a:r>
          </a:p>
          <a:p>
            <a:r>
              <a:rPr lang="en-GB" dirty="0" smtClean="0"/>
              <a:t>We are trying to see if people plan their way through a tree.</a:t>
            </a:r>
          </a:p>
          <a:p>
            <a:r>
              <a:rPr lang="en-GB" dirty="0" smtClean="0"/>
              <a:t>Our analysis is driven by psychology.</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35</a:t>
            </a:fld>
            <a:endParaRPr lang="en-GB"/>
          </a:p>
        </p:txBody>
      </p:sp>
    </p:spTree>
    <p:extLst>
      <p:ext uri="{BB962C8B-B14F-4D97-AF65-F5344CB8AC3E}">
        <p14:creationId xmlns:p14="http://schemas.microsoft.com/office/powerpoint/2010/main" val="1592572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4074"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703388"/>
            <a:ext cx="8647113" cy="5038725"/>
          </a:xfrm>
          <a:prstGeom prst="rect">
            <a:avLst/>
          </a:prstGeom>
          <a:noFill/>
          <a:extLst>
            <a:ext uri="{909E8E84-426E-40DD-AFC4-6F175D3DCCD1}">
              <a14:hiddenFill xmlns:a14="http://schemas.microsoft.com/office/drawing/2010/main">
                <a:solidFill>
                  <a:srgbClr val="FFFFFF"/>
                </a:solidFill>
              </a14:hiddenFill>
            </a:ext>
          </a:extLst>
        </p:spPr>
      </p:pic>
      <p:sp>
        <p:nvSpPr>
          <p:cNvPr id="44034" name="Rectangle 2"/>
          <p:cNvSpPr>
            <a:spLocks noGrp="1" noChangeArrowheads="1"/>
          </p:cNvSpPr>
          <p:nvPr>
            <p:ph type="title"/>
          </p:nvPr>
        </p:nvSpPr>
        <p:spPr>
          <a:xfrm>
            <a:off x="686593" y="332656"/>
            <a:ext cx="7770813" cy="1141413"/>
          </a:xfrm>
        </p:spPr>
        <p:txBody>
          <a:bodyPr>
            <a:normAutofit/>
          </a:bodyPr>
          <a:lstStyle/>
          <a:p>
            <a:r>
              <a:rPr lang="en-GB" altLang="en-US" dirty="0" smtClean="0"/>
              <a:t>The decision tree</a:t>
            </a:r>
            <a:endParaRPr lang="en-GB" altLang="en-US" dirty="0"/>
          </a:p>
        </p:txBody>
      </p:sp>
      <p:sp>
        <p:nvSpPr>
          <p:cNvPr id="44035" name="Text Box 3"/>
          <p:cNvSpPr txBox="1">
            <a:spLocks noChangeArrowheads="1"/>
          </p:cNvSpPr>
          <p:nvPr/>
        </p:nvSpPr>
        <p:spPr bwMode="auto">
          <a:xfrm>
            <a:off x="6300788" y="476250"/>
            <a:ext cx="1150937" cy="6413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44060" name="AutoShape 28"/>
          <p:cNvSpPr>
            <a:spLocks noChangeArrowheads="1"/>
          </p:cNvSpPr>
          <p:nvPr/>
        </p:nvSpPr>
        <p:spPr bwMode="auto">
          <a:xfrm>
            <a:off x="3833813" y="6308725"/>
            <a:ext cx="954211" cy="360363"/>
          </a:xfrm>
          <a:prstGeom prst="wedgeRectCallout">
            <a:avLst>
              <a:gd name="adj1" fmla="val 41171"/>
              <a:gd name="adj2" fmla="val -110352"/>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1400" b="1" dirty="0">
                <a:solidFill>
                  <a:schemeClr val="tx1"/>
                </a:solidFill>
              </a:rPr>
              <a:t>notepad</a:t>
            </a:r>
          </a:p>
        </p:txBody>
      </p:sp>
      <p:sp>
        <p:nvSpPr>
          <p:cNvPr id="44061" name="AutoShape 29"/>
          <p:cNvSpPr>
            <a:spLocks noChangeArrowheads="1"/>
          </p:cNvSpPr>
          <p:nvPr/>
        </p:nvSpPr>
        <p:spPr bwMode="auto">
          <a:xfrm>
            <a:off x="2484438" y="4581525"/>
            <a:ext cx="1133475" cy="360363"/>
          </a:xfrm>
          <a:prstGeom prst="wedgeRectCallout">
            <a:avLst>
              <a:gd name="adj1" fmla="val -45199"/>
              <a:gd name="adj2" fmla="val 69824"/>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1400" b="1">
                <a:solidFill>
                  <a:schemeClr val="tx1"/>
                </a:solidFill>
              </a:rPr>
              <a:t>chance node</a:t>
            </a:r>
          </a:p>
        </p:txBody>
      </p:sp>
      <p:sp>
        <p:nvSpPr>
          <p:cNvPr id="44062" name="Oval 30"/>
          <p:cNvSpPr>
            <a:spLocks noChangeArrowheads="1"/>
          </p:cNvSpPr>
          <p:nvPr/>
        </p:nvSpPr>
        <p:spPr bwMode="auto">
          <a:xfrm>
            <a:off x="2255838" y="4940300"/>
            <a:ext cx="360362" cy="433388"/>
          </a:xfrm>
          <a:prstGeom prst="ellipse">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65" name="Oval 33"/>
          <p:cNvSpPr>
            <a:spLocks noChangeArrowheads="1"/>
          </p:cNvSpPr>
          <p:nvPr/>
        </p:nvSpPr>
        <p:spPr bwMode="auto">
          <a:xfrm>
            <a:off x="5487988" y="4291013"/>
            <a:ext cx="360362" cy="433387"/>
          </a:xfrm>
          <a:prstGeom prst="ellipse">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44067" name="AutoShape 35"/>
          <p:cNvSpPr>
            <a:spLocks noChangeArrowheads="1"/>
          </p:cNvSpPr>
          <p:nvPr/>
        </p:nvSpPr>
        <p:spPr bwMode="auto">
          <a:xfrm>
            <a:off x="4572000" y="3790950"/>
            <a:ext cx="1223963" cy="358775"/>
          </a:xfrm>
          <a:prstGeom prst="wedgeRectCallout">
            <a:avLst>
              <a:gd name="adj1" fmla="val 32255"/>
              <a:gd name="adj2" fmla="val 117255"/>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1400" b="1">
                <a:solidFill>
                  <a:schemeClr val="tx1"/>
                </a:solidFill>
              </a:rPr>
              <a:t>decision node</a:t>
            </a:r>
          </a:p>
        </p:txBody>
      </p:sp>
      <p:sp>
        <p:nvSpPr>
          <p:cNvPr id="44068" name="Oval 36"/>
          <p:cNvSpPr>
            <a:spLocks noChangeArrowheads="1"/>
          </p:cNvSpPr>
          <p:nvPr/>
        </p:nvSpPr>
        <p:spPr bwMode="auto">
          <a:xfrm>
            <a:off x="250825" y="1773238"/>
            <a:ext cx="1368425" cy="433387"/>
          </a:xfrm>
          <a:prstGeom prst="ellipse">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69" name="AutoShape 37"/>
          <p:cNvSpPr>
            <a:spLocks noChangeArrowheads="1"/>
          </p:cNvSpPr>
          <p:nvPr/>
        </p:nvSpPr>
        <p:spPr bwMode="auto">
          <a:xfrm>
            <a:off x="1331913" y="2349500"/>
            <a:ext cx="1187450" cy="358775"/>
          </a:xfrm>
          <a:prstGeom prst="wedgeRectCallout">
            <a:avLst>
              <a:gd name="adj1" fmla="val -42218"/>
              <a:gd name="adj2" fmla="val -119028"/>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1400" b="1">
                <a:solidFill>
                  <a:schemeClr val="tx1"/>
                </a:solidFill>
              </a:rPr>
              <a:t>payoff nodes</a:t>
            </a:r>
          </a:p>
        </p:txBody>
      </p:sp>
      <p:sp>
        <p:nvSpPr>
          <p:cNvPr id="44071" name="Rectangle 39"/>
          <p:cNvSpPr>
            <a:spLocks noChangeAspect="1" noChangeArrowheads="1"/>
          </p:cNvSpPr>
          <p:nvPr/>
        </p:nvSpPr>
        <p:spPr bwMode="auto">
          <a:xfrm>
            <a:off x="6769100" y="1916113"/>
            <a:ext cx="2124075" cy="2690812"/>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 name="Slide Number Placeholder 1"/>
          <p:cNvSpPr>
            <a:spLocks noGrp="1"/>
          </p:cNvSpPr>
          <p:nvPr>
            <p:ph type="sldNum" sz="quarter" idx="12"/>
          </p:nvPr>
        </p:nvSpPr>
        <p:spPr/>
        <p:txBody>
          <a:bodyPr/>
          <a:lstStyle/>
          <a:p>
            <a:fld id="{E72BDC46-6F47-4AB5-98F3-E57E0E1A91C5}" type="slidenum">
              <a:rPr lang="en-GB" smtClean="0"/>
              <a:t>36</a:t>
            </a:fld>
            <a:endParaRPr lang="en-GB"/>
          </a:p>
        </p:txBody>
      </p:sp>
    </p:spTree>
    <p:extLst>
      <p:ext uri="{BB962C8B-B14F-4D97-AF65-F5344CB8AC3E}">
        <p14:creationId xmlns:p14="http://schemas.microsoft.com/office/powerpoint/2010/main" val="1539683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0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06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0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06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6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6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06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40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60" grpId="0" animBg="1"/>
      <p:bldP spid="44061" grpId="0" animBg="1"/>
      <p:bldP spid="44062" grpId="0" animBg="1"/>
      <p:bldP spid="44065" grpId="0" animBg="1"/>
      <p:bldP spid="44067" grpId="0" animBg="1"/>
      <p:bldP spid="44068" grpId="0" animBg="1"/>
      <p:bldP spid="44069" grpId="0" animBg="1"/>
      <p:bldP spid="44071"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38" name="Rectangle 42"/>
          <p:cNvSpPr>
            <a:spLocks noGrp="1" noChangeArrowheads="1"/>
          </p:cNvSpPr>
          <p:nvPr>
            <p:ph type="title"/>
          </p:nvPr>
        </p:nvSpPr>
        <p:spPr>
          <a:xfrm>
            <a:off x="688181" y="404664"/>
            <a:ext cx="7770813" cy="1141413"/>
          </a:xfrm>
          <a:ln/>
        </p:spPr>
        <p:txBody>
          <a:bodyPr>
            <a:normAutofit/>
          </a:bodyPr>
          <a:lstStyle/>
          <a:p>
            <a:r>
              <a:rPr lang="en-GB" altLang="en-US" sz="2800" dirty="0" smtClean="0"/>
              <a:t>Dominance </a:t>
            </a:r>
            <a:r>
              <a:rPr lang="en-GB" altLang="en-US" sz="2800" dirty="0"/>
              <a:t>Property of the Payoffs</a:t>
            </a:r>
          </a:p>
        </p:txBody>
      </p:sp>
      <p:pic>
        <p:nvPicPr>
          <p:cNvPr id="55328" name="Picture 3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39750" y="1989138"/>
            <a:ext cx="3168650" cy="3671887"/>
          </a:xfrm>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302" name="Text Box 6"/>
          <p:cNvSpPr txBox="1">
            <a:spLocks noChangeArrowheads="1"/>
          </p:cNvSpPr>
          <p:nvPr/>
        </p:nvSpPr>
        <p:spPr bwMode="auto">
          <a:xfrm>
            <a:off x="6300788" y="476250"/>
            <a:ext cx="1150937" cy="6413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55330" name="Rectangle 34"/>
          <p:cNvSpPr>
            <a:spLocks noChangeArrowheads="1"/>
          </p:cNvSpPr>
          <p:nvPr/>
        </p:nvSpPr>
        <p:spPr bwMode="auto">
          <a:xfrm>
            <a:off x="468313" y="1844675"/>
            <a:ext cx="3311525" cy="576263"/>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5395" name="Group 99"/>
          <p:cNvGrpSpPr>
            <a:grpSpLocks/>
          </p:cNvGrpSpPr>
          <p:nvPr/>
        </p:nvGrpSpPr>
        <p:grpSpPr bwMode="auto">
          <a:xfrm>
            <a:off x="4573588" y="2708275"/>
            <a:ext cx="4535487" cy="336550"/>
            <a:chOff x="2881" y="1706"/>
            <a:chExt cx="2857" cy="212"/>
          </a:xfrm>
        </p:grpSpPr>
        <p:sp>
          <p:nvSpPr>
            <p:cNvPr id="55363" name="Text Box 67"/>
            <p:cNvSpPr txBox="1">
              <a:spLocks noChangeArrowheads="1"/>
            </p:cNvSpPr>
            <p:nvPr/>
          </p:nvSpPr>
          <p:spPr bwMode="auto">
            <a:xfrm>
              <a:off x="4286" y="1706"/>
              <a:ext cx="1452"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Wingdings" pitchFamily="2" charset="2"/>
                <a:buChar char="ð"/>
              </a:pPr>
              <a:r>
                <a:rPr lang="en-GB" altLang="en-US" sz="1600">
                  <a:solidFill>
                    <a:schemeClr val="tx1"/>
                  </a:solidFill>
                </a:rPr>
                <a:t> left dominates right</a:t>
              </a:r>
            </a:p>
          </p:txBody>
        </p:sp>
        <p:sp>
          <p:nvSpPr>
            <p:cNvPr id="55364" name="Rectangle 68"/>
            <p:cNvSpPr>
              <a:spLocks noChangeArrowheads="1"/>
            </p:cNvSpPr>
            <p:nvPr/>
          </p:nvSpPr>
          <p:spPr bwMode="auto">
            <a:xfrm>
              <a:off x="2881" y="1752"/>
              <a:ext cx="1360" cy="136"/>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5333" name="Line 37"/>
          <p:cNvSpPr>
            <a:spLocks noChangeShapeType="1"/>
          </p:cNvSpPr>
          <p:nvPr/>
        </p:nvSpPr>
        <p:spPr bwMode="auto">
          <a:xfrm>
            <a:off x="6337300" y="1773238"/>
            <a:ext cx="0" cy="900112"/>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5404" name="Group 108"/>
          <p:cNvGrpSpPr>
            <a:grpSpLocks/>
          </p:cNvGrpSpPr>
          <p:nvPr/>
        </p:nvGrpSpPr>
        <p:grpSpPr bwMode="auto">
          <a:xfrm>
            <a:off x="3886200" y="1989138"/>
            <a:ext cx="4935538" cy="568325"/>
            <a:chOff x="2448" y="1253"/>
            <a:chExt cx="3109" cy="358"/>
          </a:xfrm>
        </p:grpSpPr>
        <p:pic>
          <p:nvPicPr>
            <p:cNvPr id="55331"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2" y="1253"/>
              <a:ext cx="3084" cy="35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350" name="Text Box 54"/>
            <p:cNvSpPr txBox="1">
              <a:spLocks noChangeArrowheads="1"/>
            </p:cNvSpPr>
            <p:nvPr/>
          </p:nvSpPr>
          <p:spPr bwMode="auto">
            <a:xfrm>
              <a:off x="3969" y="1299"/>
              <a:ext cx="1588" cy="17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200" b="1">
                  <a:solidFill>
                    <a:schemeClr val="tx1"/>
                  </a:solidFill>
                </a:rPr>
                <a:t>15     17     2      4     20     8      8      0 </a:t>
              </a:r>
            </a:p>
          </p:txBody>
        </p:sp>
        <p:sp>
          <p:nvSpPr>
            <p:cNvPr id="55351" name="Text Box 55"/>
            <p:cNvSpPr txBox="1">
              <a:spLocks noChangeArrowheads="1"/>
            </p:cNvSpPr>
            <p:nvPr/>
          </p:nvSpPr>
          <p:spPr bwMode="auto">
            <a:xfrm>
              <a:off x="2448" y="1299"/>
              <a:ext cx="1588" cy="17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200" b="1">
                  <a:solidFill>
                    <a:schemeClr val="tx1"/>
                  </a:solidFill>
                </a:rPr>
                <a:t>8     13    16     8      6     20     6      18 </a:t>
              </a:r>
            </a:p>
          </p:txBody>
        </p:sp>
      </p:grpSp>
      <p:sp>
        <p:nvSpPr>
          <p:cNvPr id="55366" name="Rectangle 70"/>
          <p:cNvSpPr>
            <a:spLocks noChangeArrowheads="1"/>
          </p:cNvSpPr>
          <p:nvPr/>
        </p:nvSpPr>
        <p:spPr bwMode="auto">
          <a:xfrm>
            <a:off x="3924300" y="2062163"/>
            <a:ext cx="539750"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67" name="Rectangle 71"/>
          <p:cNvSpPr>
            <a:spLocks noChangeArrowheads="1"/>
          </p:cNvSpPr>
          <p:nvPr/>
        </p:nvSpPr>
        <p:spPr bwMode="auto">
          <a:xfrm>
            <a:off x="5743575" y="2062163"/>
            <a:ext cx="539750"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68" name="Rectangle 72"/>
          <p:cNvSpPr>
            <a:spLocks noChangeArrowheads="1"/>
          </p:cNvSpPr>
          <p:nvPr/>
        </p:nvSpPr>
        <p:spPr bwMode="auto">
          <a:xfrm>
            <a:off x="7021513" y="2062163"/>
            <a:ext cx="539750"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69" name="Rectangle 73"/>
          <p:cNvSpPr>
            <a:spLocks noChangeArrowheads="1"/>
          </p:cNvSpPr>
          <p:nvPr/>
        </p:nvSpPr>
        <p:spPr bwMode="auto">
          <a:xfrm>
            <a:off x="8245475" y="2062163"/>
            <a:ext cx="539750"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5398" name="Group 102"/>
          <p:cNvGrpSpPr>
            <a:grpSpLocks/>
          </p:cNvGrpSpPr>
          <p:nvPr/>
        </p:nvGrpSpPr>
        <p:grpSpPr bwMode="auto">
          <a:xfrm>
            <a:off x="4932363" y="3970771"/>
            <a:ext cx="863600" cy="215900"/>
            <a:chOff x="3244" y="2523"/>
            <a:chExt cx="544" cy="136"/>
          </a:xfrm>
        </p:grpSpPr>
        <p:sp>
          <p:nvSpPr>
            <p:cNvPr id="55372" name="Line 76"/>
            <p:cNvSpPr>
              <a:spLocks noChangeShapeType="1"/>
            </p:cNvSpPr>
            <p:nvPr/>
          </p:nvSpPr>
          <p:spPr bwMode="auto">
            <a:xfrm flipV="1">
              <a:off x="3244" y="2523"/>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73" name="Line 77"/>
            <p:cNvSpPr>
              <a:spLocks noChangeShapeType="1"/>
            </p:cNvSpPr>
            <p:nvPr/>
          </p:nvSpPr>
          <p:spPr bwMode="auto">
            <a:xfrm flipV="1">
              <a:off x="3425" y="2523"/>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74" name="Line 78"/>
            <p:cNvSpPr>
              <a:spLocks noChangeShapeType="1"/>
            </p:cNvSpPr>
            <p:nvPr/>
          </p:nvSpPr>
          <p:spPr bwMode="auto">
            <a:xfrm flipV="1">
              <a:off x="3607" y="2523"/>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75" name="Line 79"/>
            <p:cNvSpPr>
              <a:spLocks noChangeShapeType="1"/>
            </p:cNvSpPr>
            <p:nvPr/>
          </p:nvSpPr>
          <p:spPr bwMode="auto">
            <a:xfrm flipV="1">
              <a:off x="3788" y="2523"/>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5388" name="Group 92"/>
          <p:cNvGrpSpPr>
            <a:grpSpLocks/>
          </p:cNvGrpSpPr>
          <p:nvPr/>
        </p:nvGrpSpPr>
        <p:grpSpPr bwMode="auto">
          <a:xfrm>
            <a:off x="3772007" y="2781296"/>
            <a:ext cx="3095625" cy="339725"/>
            <a:chOff x="2381" y="1706"/>
            <a:chExt cx="1950" cy="214"/>
          </a:xfrm>
        </p:grpSpPr>
        <p:sp>
          <p:nvSpPr>
            <p:cNvPr id="55352" name="Text Box 56"/>
            <p:cNvSpPr txBox="1">
              <a:spLocks noChangeArrowheads="1"/>
            </p:cNvSpPr>
            <p:nvPr/>
          </p:nvSpPr>
          <p:spPr bwMode="auto">
            <a:xfrm>
              <a:off x="2744" y="1707"/>
              <a:ext cx="1587" cy="2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600" dirty="0">
                  <a:solidFill>
                    <a:schemeClr val="tx1"/>
                  </a:solidFill>
                </a:rPr>
                <a:t>20  18  16  13  8   8  </a:t>
              </a:r>
              <a:r>
                <a:rPr lang="en-GB" altLang="en-US" sz="1600" dirty="0" smtClean="0">
                  <a:solidFill>
                    <a:schemeClr val="tx1"/>
                  </a:solidFill>
                </a:rPr>
                <a:t>6  6</a:t>
              </a:r>
              <a:endParaRPr lang="en-GB" altLang="en-US" sz="1600" dirty="0">
                <a:solidFill>
                  <a:schemeClr val="tx1"/>
                </a:solidFill>
              </a:endParaRPr>
            </a:p>
          </p:txBody>
        </p:sp>
        <p:sp>
          <p:nvSpPr>
            <p:cNvPr id="55378" name="Text Box 82"/>
            <p:cNvSpPr txBox="1">
              <a:spLocks noChangeArrowheads="1"/>
            </p:cNvSpPr>
            <p:nvPr/>
          </p:nvSpPr>
          <p:spPr bwMode="auto">
            <a:xfrm>
              <a:off x="2381" y="1706"/>
              <a:ext cx="363"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600">
                  <a:solidFill>
                    <a:schemeClr val="tx1"/>
                  </a:solidFill>
                </a:rPr>
                <a:t>left</a:t>
              </a:r>
            </a:p>
          </p:txBody>
        </p:sp>
      </p:grpSp>
      <p:grpSp>
        <p:nvGrpSpPr>
          <p:cNvPr id="55389" name="Group 93"/>
          <p:cNvGrpSpPr>
            <a:grpSpLocks/>
          </p:cNvGrpSpPr>
          <p:nvPr/>
        </p:nvGrpSpPr>
        <p:grpSpPr bwMode="auto">
          <a:xfrm>
            <a:off x="3779838" y="3213095"/>
            <a:ext cx="3097212" cy="361950"/>
            <a:chOff x="2381" y="2024"/>
            <a:chExt cx="1951" cy="228"/>
          </a:xfrm>
        </p:grpSpPr>
        <p:sp>
          <p:nvSpPr>
            <p:cNvPr id="55353" name="Text Box 57"/>
            <p:cNvSpPr txBox="1">
              <a:spLocks noChangeArrowheads="1"/>
            </p:cNvSpPr>
            <p:nvPr/>
          </p:nvSpPr>
          <p:spPr bwMode="auto">
            <a:xfrm>
              <a:off x="2699" y="2039"/>
              <a:ext cx="1633" cy="2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600" dirty="0">
                  <a:solidFill>
                    <a:schemeClr val="tx1"/>
                  </a:solidFill>
                </a:rPr>
                <a:t> </a:t>
              </a:r>
              <a:r>
                <a:rPr lang="en-GB" altLang="en-US" sz="1600" dirty="0" smtClean="0">
                  <a:solidFill>
                    <a:schemeClr val="tx1"/>
                  </a:solidFill>
                </a:rPr>
                <a:t> 20  </a:t>
              </a:r>
              <a:r>
                <a:rPr lang="en-GB" altLang="en-US" sz="1600" dirty="0">
                  <a:solidFill>
                    <a:schemeClr val="tx1"/>
                  </a:solidFill>
                </a:rPr>
                <a:t>17  15    8   8   4  2  0</a:t>
              </a:r>
            </a:p>
          </p:txBody>
        </p:sp>
        <p:sp>
          <p:nvSpPr>
            <p:cNvPr id="55379" name="Text Box 83"/>
            <p:cNvSpPr txBox="1">
              <a:spLocks noChangeArrowheads="1"/>
            </p:cNvSpPr>
            <p:nvPr/>
          </p:nvSpPr>
          <p:spPr bwMode="auto">
            <a:xfrm>
              <a:off x="2381" y="2024"/>
              <a:ext cx="431"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GB" altLang="en-US" sz="1600" dirty="0">
                  <a:solidFill>
                    <a:schemeClr val="tx1"/>
                  </a:solidFill>
                </a:rPr>
                <a:t>right</a:t>
              </a:r>
            </a:p>
          </p:txBody>
        </p:sp>
      </p:grpSp>
      <p:grpSp>
        <p:nvGrpSpPr>
          <p:cNvPr id="55396" name="Group 100"/>
          <p:cNvGrpSpPr>
            <a:grpSpLocks/>
          </p:cNvGrpSpPr>
          <p:nvPr/>
        </p:nvGrpSpPr>
        <p:grpSpPr bwMode="auto">
          <a:xfrm>
            <a:off x="3779838" y="3742171"/>
            <a:ext cx="2376487" cy="336550"/>
            <a:chOff x="2381" y="2341"/>
            <a:chExt cx="1497" cy="212"/>
          </a:xfrm>
        </p:grpSpPr>
        <p:sp>
          <p:nvSpPr>
            <p:cNvPr id="55370" name="Text Box 74"/>
            <p:cNvSpPr txBox="1">
              <a:spLocks noChangeArrowheads="1"/>
            </p:cNvSpPr>
            <p:nvPr/>
          </p:nvSpPr>
          <p:spPr bwMode="auto">
            <a:xfrm>
              <a:off x="2971" y="2341"/>
              <a:ext cx="907"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solidFill>
                    <a:schemeClr val="tx1"/>
                  </a:solidFill>
                </a:rPr>
                <a:t>20  16    8   6</a:t>
              </a:r>
            </a:p>
          </p:txBody>
        </p:sp>
        <p:sp>
          <p:nvSpPr>
            <p:cNvPr id="55380" name="Text Box 84"/>
            <p:cNvSpPr txBox="1">
              <a:spLocks noChangeArrowheads="1"/>
            </p:cNvSpPr>
            <p:nvPr/>
          </p:nvSpPr>
          <p:spPr bwMode="auto">
            <a:xfrm>
              <a:off x="2381" y="2341"/>
              <a:ext cx="363"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600">
                  <a:solidFill>
                    <a:schemeClr val="tx1"/>
                  </a:solidFill>
                </a:rPr>
                <a:t>left</a:t>
              </a:r>
            </a:p>
          </p:txBody>
        </p:sp>
      </p:grpSp>
      <p:grpSp>
        <p:nvGrpSpPr>
          <p:cNvPr id="55399" name="Group 103"/>
          <p:cNvGrpSpPr>
            <a:grpSpLocks/>
          </p:cNvGrpSpPr>
          <p:nvPr/>
        </p:nvGrpSpPr>
        <p:grpSpPr bwMode="auto">
          <a:xfrm>
            <a:off x="3743327" y="4255804"/>
            <a:ext cx="2289424" cy="336550"/>
            <a:chOff x="2381" y="2719"/>
            <a:chExt cx="1341" cy="212"/>
          </a:xfrm>
        </p:grpSpPr>
        <p:sp>
          <p:nvSpPr>
            <p:cNvPr id="55371" name="Text Box 75"/>
            <p:cNvSpPr txBox="1">
              <a:spLocks noChangeArrowheads="1"/>
            </p:cNvSpPr>
            <p:nvPr/>
          </p:nvSpPr>
          <p:spPr bwMode="auto">
            <a:xfrm>
              <a:off x="2951" y="2719"/>
              <a:ext cx="771"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dirty="0">
                  <a:solidFill>
                    <a:schemeClr val="tx1"/>
                  </a:solidFill>
                </a:rPr>
                <a:t>20  17  15  8</a:t>
              </a:r>
            </a:p>
          </p:txBody>
        </p:sp>
        <p:sp>
          <p:nvSpPr>
            <p:cNvPr id="55381" name="Text Box 85"/>
            <p:cNvSpPr txBox="1">
              <a:spLocks noChangeArrowheads="1"/>
            </p:cNvSpPr>
            <p:nvPr/>
          </p:nvSpPr>
          <p:spPr bwMode="auto">
            <a:xfrm>
              <a:off x="2381" y="2719"/>
              <a:ext cx="500"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GB" altLang="en-US" sz="1600" dirty="0">
                  <a:solidFill>
                    <a:schemeClr val="tx1"/>
                  </a:solidFill>
                </a:rPr>
                <a:t>right</a:t>
              </a:r>
            </a:p>
          </p:txBody>
        </p:sp>
      </p:grpSp>
      <p:grpSp>
        <p:nvGrpSpPr>
          <p:cNvPr id="55402" name="Group 106"/>
          <p:cNvGrpSpPr>
            <a:grpSpLocks/>
          </p:cNvGrpSpPr>
          <p:nvPr/>
        </p:nvGrpSpPr>
        <p:grpSpPr bwMode="auto">
          <a:xfrm>
            <a:off x="3851275" y="4862513"/>
            <a:ext cx="5113338" cy="366712"/>
            <a:chOff x="2426" y="2931"/>
            <a:chExt cx="3221" cy="231"/>
          </a:xfrm>
        </p:grpSpPr>
        <p:sp>
          <p:nvSpPr>
            <p:cNvPr id="55386" name="Text Box 90"/>
            <p:cNvSpPr txBox="1">
              <a:spLocks noChangeArrowheads="1"/>
            </p:cNvSpPr>
            <p:nvPr/>
          </p:nvSpPr>
          <p:spPr bwMode="auto">
            <a:xfrm>
              <a:off x="2789" y="2931"/>
              <a:ext cx="2858" cy="23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800">
                  <a:solidFill>
                    <a:schemeClr val="tx1"/>
                  </a:solidFill>
                </a:rPr>
                <a:t>different paths for different planning horizons</a:t>
              </a:r>
            </a:p>
          </p:txBody>
        </p:sp>
        <p:sp>
          <p:nvSpPr>
            <p:cNvPr id="55387" name="AutoShape 91"/>
            <p:cNvSpPr>
              <a:spLocks noChangeArrowheads="1"/>
            </p:cNvSpPr>
            <p:nvPr/>
          </p:nvSpPr>
          <p:spPr bwMode="auto">
            <a:xfrm>
              <a:off x="2426" y="2931"/>
              <a:ext cx="363" cy="227"/>
            </a:xfrm>
            <a:prstGeom prst="rightArrow">
              <a:avLst>
                <a:gd name="adj1" fmla="val 50000"/>
                <a:gd name="adj2" fmla="val 39978"/>
              </a:avLst>
            </a:prstGeom>
            <a:noFill/>
            <a:ln w="9525">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5390" name="Text Box 94"/>
          <p:cNvSpPr txBox="1">
            <a:spLocks noChangeArrowheads="1"/>
          </p:cNvSpPr>
          <p:nvPr/>
        </p:nvSpPr>
        <p:spPr bwMode="auto">
          <a:xfrm>
            <a:off x="6804025" y="3068638"/>
            <a:ext cx="2305050" cy="5847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Wingdings" pitchFamily="2" charset="2"/>
              <a:buChar char="ð"/>
            </a:pPr>
            <a:r>
              <a:rPr lang="en-GB" altLang="en-US" sz="1600" dirty="0">
                <a:solidFill>
                  <a:schemeClr val="tx1"/>
                </a:solidFill>
              </a:rPr>
              <a:t> subject </a:t>
            </a:r>
            <a:r>
              <a:rPr lang="en-GB" altLang="en-US" sz="1600" dirty="0" smtClean="0"/>
              <a:t>may</a:t>
            </a:r>
            <a:r>
              <a:rPr lang="en-GB" altLang="en-US" sz="1600" dirty="0" smtClean="0">
                <a:solidFill>
                  <a:schemeClr val="tx1"/>
                </a:solidFill>
              </a:rPr>
              <a:t> </a:t>
            </a:r>
            <a:r>
              <a:rPr lang="en-GB" altLang="en-US" sz="1600" dirty="0">
                <a:solidFill>
                  <a:schemeClr val="tx1"/>
                </a:solidFill>
              </a:rPr>
              <a:t>move left</a:t>
            </a:r>
          </a:p>
        </p:txBody>
      </p:sp>
      <p:grpSp>
        <p:nvGrpSpPr>
          <p:cNvPr id="55394" name="Group 98"/>
          <p:cNvGrpSpPr>
            <a:grpSpLocks/>
          </p:cNvGrpSpPr>
          <p:nvPr/>
        </p:nvGrpSpPr>
        <p:grpSpPr bwMode="auto">
          <a:xfrm>
            <a:off x="4716463" y="2997200"/>
            <a:ext cx="1871662" cy="215900"/>
            <a:chOff x="2971" y="1888"/>
            <a:chExt cx="1179" cy="136"/>
          </a:xfrm>
        </p:grpSpPr>
        <p:sp>
          <p:nvSpPr>
            <p:cNvPr id="55355" name="Line 59"/>
            <p:cNvSpPr>
              <a:spLocks noChangeShapeType="1"/>
            </p:cNvSpPr>
            <p:nvPr/>
          </p:nvSpPr>
          <p:spPr bwMode="auto">
            <a:xfrm>
              <a:off x="2971"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56" name="Line 60"/>
            <p:cNvSpPr>
              <a:spLocks noChangeShapeType="1"/>
            </p:cNvSpPr>
            <p:nvPr/>
          </p:nvSpPr>
          <p:spPr bwMode="auto">
            <a:xfrm>
              <a:off x="3198"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57" name="Line 61"/>
            <p:cNvSpPr>
              <a:spLocks noChangeShapeType="1"/>
            </p:cNvSpPr>
            <p:nvPr/>
          </p:nvSpPr>
          <p:spPr bwMode="auto">
            <a:xfrm>
              <a:off x="3380"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58" name="Line 62"/>
            <p:cNvSpPr>
              <a:spLocks noChangeShapeType="1"/>
            </p:cNvSpPr>
            <p:nvPr/>
          </p:nvSpPr>
          <p:spPr bwMode="auto">
            <a:xfrm>
              <a:off x="3561"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59" name="Line 63"/>
            <p:cNvSpPr>
              <a:spLocks noChangeShapeType="1"/>
            </p:cNvSpPr>
            <p:nvPr/>
          </p:nvSpPr>
          <p:spPr bwMode="auto">
            <a:xfrm>
              <a:off x="3742"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60" name="Line 64"/>
            <p:cNvSpPr>
              <a:spLocks noChangeShapeType="1"/>
            </p:cNvSpPr>
            <p:nvPr/>
          </p:nvSpPr>
          <p:spPr bwMode="auto">
            <a:xfrm>
              <a:off x="3878"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92" name="Line 96"/>
            <p:cNvSpPr>
              <a:spLocks noChangeShapeType="1"/>
            </p:cNvSpPr>
            <p:nvPr/>
          </p:nvSpPr>
          <p:spPr bwMode="auto">
            <a:xfrm>
              <a:off x="4014"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93" name="Line 97"/>
            <p:cNvSpPr>
              <a:spLocks noChangeShapeType="1"/>
            </p:cNvSpPr>
            <p:nvPr/>
          </p:nvSpPr>
          <p:spPr bwMode="auto">
            <a:xfrm>
              <a:off x="4150"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5403" name="Group 107"/>
          <p:cNvGrpSpPr>
            <a:grpSpLocks/>
          </p:cNvGrpSpPr>
          <p:nvPr/>
        </p:nvGrpSpPr>
        <p:grpSpPr bwMode="auto">
          <a:xfrm>
            <a:off x="4932363" y="3716338"/>
            <a:ext cx="4176712" cy="792162"/>
            <a:chOff x="3107" y="2341"/>
            <a:chExt cx="2631" cy="499"/>
          </a:xfrm>
        </p:grpSpPr>
        <p:sp>
          <p:nvSpPr>
            <p:cNvPr id="55376" name="Text Box 80"/>
            <p:cNvSpPr txBox="1">
              <a:spLocks noChangeArrowheads="1"/>
            </p:cNvSpPr>
            <p:nvPr/>
          </p:nvSpPr>
          <p:spPr bwMode="auto">
            <a:xfrm>
              <a:off x="4286" y="2341"/>
              <a:ext cx="1452"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Wingdings" pitchFamily="2" charset="2"/>
                <a:buChar char="ð"/>
              </a:pPr>
              <a:r>
                <a:rPr lang="en-GB" altLang="en-US" sz="1600">
                  <a:solidFill>
                    <a:schemeClr val="tx1"/>
                  </a:solidFill>
                </a:rPr>
                <a:t> right dominates left</a:t>
              </a:r>
            </a:p>
          </p:txBody>
        </p:sp>
        <p:sp>
          <p:nvSpPr>
            <p:cNvPr id="55400" name="Rectangle 104"/>
            <p:cNvSpPr>
              <a:spLocks noChangeArrowheads="1"/>
            </p:cNvSpPr>
            <p:nvPr/>
          </p:nvSpPr>
          <p:spPr bwMode="auto">
            <a:xfrm>
              <a:off x="3107" y="2704"/>
              <a:ext cx="771" cy="136"/>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5401" name="Text Box 105"/>
          <p:cNvSpPr txBox="1">
            <a:spLocks noChangeArrowheads="1"/>
          </p:cNvSpPr>
          <p:nvPr/>
        </p:nvSpPr>
        <p:spPr bwMode="auto">
          <a:xfrm>
            <a:off x="6804025" y="4100513"/>
            <a:ext cx="2305050" cy="5847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Wingdings" pitchFamily="2" charset="2"/>
              <a:buChar char="ð"/>
            </a:pPr>
            <a:r>
              <a:rPr lang="en-GB" altLang="en-US" sz="1600" dirty="0">
                <a:solidFill>
                  <a:schemeClr val="tx1"/>
                </a:solidFill>
              </a:rPr>
              <a:t> subject </a:t>
            </a:r>
            <a:r>
              <a:rPr lang="en-GB" altLang="en-US" sz="1600" dirty="0" smtClean="0"/>
              <a:t>may</a:t>
            </a:r>
            <a:r>
              <a:rPr lang="en-GB" altLang="en-US" sz="1600" dirty="0" smtClean="0">
                <a:solidFill>
                  <a:schemeClr val="tx1"/>
                </a:solidFill>
              </a:rPr>
              <a:t> </a:t>
            </a:r>
            <a:r>
              <a:rPr lang="en-GB" altLang="en-US" sz="1600" dirty="0">
                <a:solidFill>
                  <a:schemeClr val="tx1"/>
                </a:solidFill>
              </a:rPr>
              <a:t>move right</a:t>
            </a:r>
          </a:p>
        </p:txBody>
      </p:sp>
    </p:spTree>
    <p:extLst>
      <p:ext uri="{BB962C8B-B14F-4D97-AF65-F5344CB8AC3E}">
        <p14:creationId xmlns:p14="http://schemas.microsoft.com/office/powerpoint/2010/main" val="114324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540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38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38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539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539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539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536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536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536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536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5539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55399"/>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5539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55403"/>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5401"/>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554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0" grpId="0" animBg="1"/>
      <p:bldP spid="55366" grpId="0" animBg="1"/>
      <p:bldP spid="55367" grpId="0" animBg="1"/>
      <p:bldP spid="55368" grpId="0" animBg="1"/>
      <p:bldP spid="55369" grpId="0" animBg="1"/>
      <p:bldP spid="55390" grpId="0"/>
      <p:bldP spid="55401"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81236" y="403860"/>
            <a:ext cx="7770813" cy="1141413"/>
          </a:xfrm>
        </p:spPr>
        <p:txBody>
          <a:bodyPr>
            <a:normAutofit/>
          </a:bodyPr>
          <a:lstStyle/>
          <a:p>
            <a:r>
              <a:rPr lang="en-GB" altLang="en-US" sz="3200" dirty="0" smtClean="0"/>
              <a:t>Conduct of </a:t>
            </a:r>
            <a:r>
              <a:rPr lang="en-GB" altLang="en-US" sz="3200" dirty="0"/>
              <a:t>the </a:t>
            </a:r>
            <a:r>
              <a:rPr lang="en-GB" altLang="en-US" sz="3200" dirty="0" smtClean="0"/>
              <a:t>Experiment</a:t>
            </a:r>
            <a:endParaRPr lang="en-GB" altLang="en-US" sz="3200" dirty="0"/>
          </a:p>
        </p:txBody>
      </p:sp>
      <p:sp>
        <p:nvSpPr>
          <p:cNvPr id="118788" name="Rectangle 4"/>
          <p:cNvSpPr>
            <a:spLocks noGrp="1" noChangeArrowheads="1"/>
          </p:cNvSpPr>
          <p:nvPr>
            <p:ph type="body" sz="half" idx="1"/>
          </p:nvPr>
        </p:nvSpPr>
        <p:spPr>
          <a:xfrm>
            <a:off x="4862513" y="2197100"/>
            <a:ext cx="3670300" cy="4040188"/>
          </a:xfrm>
          <a:ln/>
        </p:spPr>
        <p:txBody>
          <a:bodyPr/>
          <a:lstStyle/>
          <a:p>
            <a:pPr marL="381000" indent="-381000">
              <a:buFont typeface="Wingdings" pitchFamily="2" charset="2"/>
              <a:buChar char="§"/>
            </a:pPr>
            <a:r>
              <a:rPr lang="en-GB" altLang="en-US"/>
              <a:t>4 attempts with the same set of payoffs</a:t>
            </a:r>
          </a:p>
          <a:p>
            <a:pPr marL="381000" indent="-381000">
              <a:buFont typeface="Wingdings" pitchFamily="2" charset="2"/>
              <a:buChar char="§"/>
            </a:pPr>
            <a:r>
              <a:rPr lang="en-GB" altLang="en-US"/>
              <a:t>payment:</a:t>
            </a:r>
          </a:p>
          <a:p>
            <a:pPr marL="800100" lvl="1" indent="-342900">
              <a:buFont typeface="Wingdings" pitchFamily="2" charset="2"/>
              <a:buChar char="§"/>
            </a:pPr>
            <a:r>
              <a:rPr lang="en-GB" altLang="en-US"/>
              <a:t>payoff on each attempt </a:t>
            </a:r>
            <a:r>
              <a:rPr lang="en-GB" altLang="en-US">
                <a:sym typeface="Wingdings" pitchFamily="2" charset="2"/>
              </a:rPr>
              <a:t> 4 payoffs</a:t>
            </a:r>
          </a:p>
          <a:p>
            <a:pPr marL="800100" lvl="1" indent="-342900">
              <a:buFont typeface="Wingdings" pitchFamily="2" charset="2"/>
              <a:buChar char="§"/>
            </a:pPr>
            <a:r>
              <a:rPr lang="en-GB" altLang="en-US">
                <a:sym typeface="Wingdings" pitchFamily="2" charset="2"/>
              </a:rPr>
              <a:t>final payoff randomly chosen out of those 4 payoffs</a:t>
            </a:r>
            <a:endParaRPr lang="en-GB" altLang="en-US"/>
          </a:p>
          <a:p>
            <a:pPr marL="381000" indent="-381000">
              <a:buFont typeface="Wingdings" pitchFamily="2" charset="2"/>
              <a:buNone/>
            </a:pPr>
            <a:endParaRPr lang="en-GB" altLang="en-US"/>
          </a:p>
        </p:txBody>
      </p:sp>
      <p:sp>
        <p:nvSpPr>
          <p:cNvPr id="118787" name="Text Box 3"/>
          <p:cNvSpPr txBox="1">
            <a:spLocks noChangeArrowheads="1"/>
          </p:cNvSpPr>
          <p:nvPr/>
        </p:nvSpPr>
        <p:spPr bwMode="auto">
          <a:xfrm>
            <a:off x="6300788" y="476250"/>
            <a:ext cx="1150937" cy="6413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18790" name="Rectangle 6"/>
          <p:cNvSpPr>
            <a:spLocks noChangeArrowheads="1"/>
          </p:cNvSpPr>
          <p:nvPr/>
        </p:nvSpPr>
        <p:spPr bwMode="auto">
          <a:xfrm>
            <a:off x="685800" y="2205038"/>
            <a:ext cx="3670300" cy="295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buFont typeface="Wingdings" pitchFamily="2" charset="2"/>
              <a:buChar char="§"/>
            </a:pPr>
            <a:r>
              <a:rPr lang="en-GB" altLang="en-US"/>
              <a:t>EXEC, University of York</a:t>
            </a:r>
          </a:p>
          <a:p>
            <a:pPr>
              <a:buFont typeface="Wingdings" pitchFamily="2" charset="2"/>
              <a:buChar char="§"/>
            </a:pPr>
            <a:r>
              <a:rPr lang="en-GB" altLang="en-US"/>
              <a:t>92 subjects</a:t>
            </a:r>
          </a:p>
          <a:p>
            <a:pPr>
              <a:buFont typeface="Wingdings" pitchFamily="2" charset="2"/>
              <a:buChar char="§"/>
            </a:pPr>
            <a:r>
              <a:rPr lang="en-GB" altLang="en-US"/>
              <a:t>individually &amp; at their own speed</a:t>
            </a:r>
          </a:p>
          <a:p>
            <a:pPr>
              <a:buFont typeface="Wingdings" pitchFamily="2" charset="2"/>
              <a:buChar char="§"/>
            </a:pPr>
            <a:r>
              <a:rPr lang="en-GB" altLang="en-US"/>
              <a:t>instructions:</a:t>
            </a:r>
          </a:p>
          <a:p>
            <a:pPr lvl="1">
              <a:buFont typeface="Wingdings" pitchFamily="2" charset="2"/>
              <a:buChar char="§"/>
            </a:pPr>
            <a:r>
              <a:rPr lang="en-GB" altLang="en-US" sz="1800"/>
              <a:t>written </a:t>
            </a:r>
          </a:p>
          <a:p>
            <a:pPr lvl="1">
              <a:buFont typeface="Wingdings" pitchFamily="2" charset="2"/>
              <a:buChar char="§"/>
            </a:pPr>
            <a:r>
              <a:rPr lang="en-GB" altLang="en-US" sz="1800"/>
              <a:t>power point </a:t>
            </a:r>
          </a:p>
          <a:p>
            <a:pPr lvl="1">
              <a:buFont typeface="Wingdings" pitchFamily="2" charset="2"/>
              <a:buChar char="§"/>
            </a:pPr>
            <a:r>
              <a:rPr lang="en-GB" altLang="en-US" sz="1800"/>
              <a:t>questions</a:t>
            </a:r>
          </a:p>
          <a:p>
            <a:pPr>
              <a:buFont typeface="Wingdings" pitchFamily="2" charset="2"/>
              <a:buNone/>
            </a:pPr>
            <a:endParaRPr lang="en-GB" altLang="en-US"/>
          </a:p>
        </p:txBody>
      </p:sp>
    </p:spTree>
    <p:extLst>
      <p:ext uri="{BB962C8B-B14F-4D97-AF65-F5344CB8AC3E}">
        <p14:creationId xmlns:p14="http://schemas.microsoft.com/office/powerpoint/2010/main" val="535329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87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879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879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879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879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879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8790">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8788">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18788">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8788">
                                            <p:txEl>
                                              <p:pRg st="2" end="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1878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ln/>
        </p:spPr>
        <p:txBody>
          <a:bodyPr>
            <a:normAutofit/>
          </a:bodyPr>
          <a:lstStyle/>
          <a:p>
            <a:r>
              <a:rPr lang="en-GB" altLang="en-US" dirty="0" smtClean="0"/>
              <a:t>The observed </a:t>
            </a:r>
            <a:r>
              <a:rPr lang="en-GB" altLang="en-US" dirty="0"/>
              <a:t>Decision </a:t>
            </a:r>
            <a:r>
              <a:rPr lang="en-GB" altLang="en-US" dirty="0" smtClean="0"/>
              <a:t>Strategies</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20837"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20838" name="Rectangle 6"/>
          <p:cNvSpPr>
            <a:spLocks noChangeArrowheads="1"/>
          </p:cNvSpPr>
          <p:nvPr/>
        </p:nvSpPr>
        <p:spPr bwMode="auto">
          <a:xfrm>
            <a:off x="503238" y="1949450"/>
            <a:ext cx="4284662" cy="360363"/>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20866" name="Group 34"/>
          <p:cNvGrpSpPr>
            <a:grpSpLocks/>
          </p:cNvGrpSpPr>
          <p:nvPr/>
        </p:nvGrpSpPr>
        <p:grpSpPr bwMode="auto">
          <a:xfrm>
            <a:off x="4695825" y="2708275"/>
            <a:ext cx="3981450" cy="2206625"/>
            <a:chOff x="2958" y="1706"/>
            <a:chExt cx="2508" cy="1390"/>
          </a:xfrm>
        </p:grpSpPr>
        <p:grpSp>
          <p:nvGrpSpPr>
            <p:cNvPr id="120840" name="Group 8"/>
            <p:cNvGrpSpPr>
              <a:grpSpLocks noChangeAspect="1"/>
            </p:cNvGrpSpPr>
            <p:nvPr/>
          </p:nvGrpSpPr>
          <p:grpSpPr bwMode="auto">
            <a:xfrm>
              <a:off x="2971" y="1706"/>
              <a:ext cx="2399" cy="1390"/>
              <a:chOff x="3061" y="1162"/>
              <a:chExt cx="2399" cy="1390"/>
            </a:xfrm>
          </p:grpSpPr>
          <p:sp>
            <p:nvSpPr>
              <p:cNvPr id="120841" name="AutoShape 9"/>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0842" name="Rectangle 10"/>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0843" name="Freeform 11"/>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20844" name="Freeform 12"/>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20845" name="Freeform 13"/>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20846" name="Freeform 14"/>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20847" name="Freeform 15"/>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20848" name="Freeform 16"/>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20849" name="Freeform 17"/>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20850" name="Freeform 18"/>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20851" name="Freeform 19"/>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20852" name="Freeform 20"/>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20853" name="Freeform 21"/>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20854" name="Rectangle 22"/>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20855" name="Rectangle 23"/>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20856" name="Rectangle 24"/>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20857" name="Rectangle 25"/>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20858" name="Rectangle 26"/>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20859" name="Rectangle 27"/>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20860" name="Text Box 28"/>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20861" name="Text Box 29"/>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20862" name="Text Box 30"/>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20863" name="Text Box 31"/>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20864" name="Text Box 32"/>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20865" name="Text Box 33"/>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39</a:t>
            </a:fld>
            <a:endParaRPr lang="en-GB"/>
          </a:p>
        </p:txBody>
      </p:sp>
    </p:spTree>
    <p:extLst>
      <p:ext uri="{BB962C8B-B14F-4D97-AF65-F5344CB8AC3E}">
        <p14:creationId xmlns:p14="http://schemas.microsoft.com/office/powerpoint/2010/main" val="2397482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083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083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083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083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083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083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083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083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2083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2086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08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a:noFill/>
            <a:miter lim="800000"/>
            <a:headEnd/>
            <a:tailEnd/>
          </a:ln>
        </p:spPr>
        <p:txBody>
          <a:bodyPr>
            <a:normAutofit/>
          </a:bodyPr>
          <a:lstStyle/>
          <a:p>
            <a:pPr eaLnBrk="1" hangingPunct="1"/>
            <a:r>
              <a:rPr lang="it-IT" altLang="en-US" dirty="0" smtClean="0"/>
              <a:t>Consider the following problem</a:t>
            </a:r>
          </a:p>
        </p:txBody>
      </p:sp>
      <p:sp>
        <p:nvSpPr>
          <p:cNvPr id="52227" name="Rectangle 3"/>
          <p:cNvSpPr>
            <a:spLocks noGrp="1" noChangeArrowheads="1"/>
          </p:cNvSpPr>
          <p:nvPr>
            <p:ph idx="1"/>
          </p:nvPr>
        </p:nvSpPr>
        <p:spPr>
          <a:noFill/>
          <a:ln>
            <a:noFill/>
            <a:miter lim="800000"/>
            <a:headEnd/>
            <a:tailEnd/>
          </a:ln>
        </p:spPr>
        <p:txBody>
          <a:bodyPr/>
          <a:lstStyle/>
          <a:p>
            <a:pPr eaLnBrk="1" hangingPunct="1"/>
            <a:r>
              <a:rPr lang="it-IT" altLang="en-US" dirty="0" smtClean="0">
                <a:solidFill>
                  <a:srgbClr val="00FF00"/>
                </a:solidFill>
              </a:rPr>
              <a:t>Green</a:t>
            </a:r>
            <a:r>
              <a:rPr lang="it-IT" altLang="en-US" dirty="0" smtClean="0">
                <a:solidFill>
                  <a:srgbClr val="0066FF"/>
                </a:solidFill>
              </a:rPr>
              <a:t> </a:t>
            </a:r>
            <a:r>
              <a:rPr lang="it-IT" altLang="en-US" dirty="0" smtClean="0">
                <a:solidFill>
                  <a:schemeClr val="tx1"/>
                </a:solidFill>
              </a:rPr>
              <a:t>squares are Decision Nodes – at which the subject makes a move.</a:t>
            </a:r>
          </a:p>
          <a:p>
            <a:pPr eaLnBrk="1" hangingPunct="1"/>
            <a:r>
              <a:rPr lang="it-IT" altLang="en-US" dirty="0" smtClean="0">
                <a:solidFill>
                  <a:srgbClr val="FF3300"/>
                </a:solidFill>
              </a:rPr>
              <a:t>Red</a:t>
            </a:r>
            <a:r>
              <a:rPr lang="it-IT" altLang="en-US" dirty="0" smtClean="0">
                <a:solidFill>
                  <a:srgbClr val="0066FF"/>
                </a:solidFill>
              </a:rPr>
              <a:t> </a:t>
            </a:r>
            <a:r>
              <a:rPr lang="it-IT" altLang="en-US" dirty="0" smtClean="0">
                <a:solidFill>
                  <a:schemeClr val="tx1"/>
                </a:solidFill>
              </a:rPr>
              <a:t>squares are Chance Nodes – at which Nature moves: Up and Down with equal probability and independent of past moves.</a:t>
            </a:r>
          </a:p>
          <a:p>
            <a:pPr eaLnBrk="1" hangingPunct="1"/>
            <a:r>
              <a:rPr lang="it-IT" altLang="en-US" dirty="0" smtClean="0">
                <a:solidFill>
                  <a:schemeClr val="tx1"/>
                </a:solidFill>
              </a:rPr>
              <a:t>The nodes at the end are Payoff Nodes.</a:t>
            </a:r>
          </a:p>
          <a:p>
            <a:pPr eaLnBrk="1" hangingPunct="1"/>
            <a:r>
              <a:rPr lang="it-IT" altLang="en-US" dirty="0" smtClean="0">
                <a:solidFill>
                  <a:schemeClr val="tx1"/>
                </a:solidFill>
              </a:rPr>
              <a:t>You start at the left.</a:t>
            </a:r>
          </a:p>
        </p:txBody>
      </p:sp>
      <p:sp>
        <p:nvSpPr>
          <p:cNvPr id="2" name="Slide Number Placeholder 1"/>
          <p:cNvSpPr>
            <a:spLocks noGrp="1"/>
          </p:cNvSpPr>
          <p:nvPr>
            <p:ph type="sldNum" sz="quarter" idx="12"/>
          </p:nvPr>
        </p:nvSpPr>
        <p:spPr/>
        <p:txBody>
          <a:bodyPr/>
          <a:lstStyle/>
          <a:p>
            <a:fld id="{E72BDC46-6F47-4AB5-98F3-E57E0E1A91C5}" type="slidenum">
              <a:rPr lang="en-GB" smtClean="0"/>
              <a:t>4</a:t>
            </a:fld>
            <a:endParaRPr lang="en-GB"/>
          </a:p>
        </p:txBody>
      </p:sp>
    </p:spTree>
    <p:custDataLst>
      <p:tags r:id="rId1"/>
    </p:custDataLst>
    <p:extLst>
      <p:ext uri="{BB962C8B-B14F-4D97-AF65-F5344CB8AC3E}">
        <p14:creationId xmlns:p14="http://schemas.microsoft.com/office/powerpoint/2010/main" val="373878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4" name="Rectangle 4"/>
          <p:cNvSpPr>
            <a:spLocks noGrp="1" noChangeArrowheads="1"/>
          </p:cNvSpPr>
          <p:nvPr>
            <p:ph type="title"/>
          </p:nvPr>
        </p:nvSpPr>
        <p:spPr>
          <a:xfrm>
            <a:off x="440870" y="404664"/>
            <a:ext cx="8260672" cy="1039427"/>
          </a:xfrm>
          <a:ln/>
        </p:spPr>
        <p:txBody>
          <a:bodyPr/>
          <a:lstStyle/>
          <a:p>
            <a:r>
              <a:rPr lang="en-GB" altLang="en-US" dirty="0"/>
              <a:t>The Decision Strategies</a:t>
            </a:r>
            <a:br>
              <a:rPr lang="en-GB" altLang="en-US" dirty="0"/>
            </a:br>
            <a:r>
              <a:rPr lang="en-GB" altLang="en-US" sz="2000" dirty="0"/>
              <a:t>Effort Minimizer / </a:t>
            </a:r>
            <a:r>
              <a:rPr lang="en-GB" altLang="en-US" sz="2000" dirty="0" err="1"/>
              <a:t>Ignorants</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22885"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a:t>do not check payoffs at all  </a:t>
            </a:r>
            <a:r>
              <a:rPr lang="en-GB" altLang="en-US" i="1"/>
              <a:t>or</a:t>
            </a:r>
            <a:r>
              <a:rPr lang="en-GB" altLang="en-US"/>
              <a:t/>
            </a:r>
            <a:br>
              <a:rPr lang="en-GB" altLang="en-US"/>
            </a:br>
            <a:r>
              <a:rPr lang="en-GB" altLang="en-US"/>
              <a:t>checked payoffs arbitrarily but ignored this information</a:t>
            </a:r>
          </a:p>
          <a:p>
            <a:pPr lvl="1">
              <a:lnSpc>
                <a:spcPct val="92000"/>
              </a:lnSpc>
              <a:buFont typeface="Wingdings" pitchFamily="2" charset="2"/>
              <a:buChar char="§"/>
            </a:pPr>
            <a:r>
              <a:rPr lang="en-GB" altLang="en-US" sz="1800"/>
              <a:t>few subjects: wrong decision on DL3 although they have checked the remaining two payoffs before</a:t>
            </a:r>
          </a:p>
          <a:p>
            <a:pPr lvl="1">
              <a:lnSpc>
                <a:spcPct val="92000"/>
              </a:lnSpc>
              <a:buFont typeface="Wingdings" pitchFamily="2" charset="2"/>
              <a:buChar char="ð"/>
            </a:pPr>
            <a:r>
              <a:rPr lang="en-GB" altLang="en-US" sz="1800"/>
              <a:t>some did not understand the task</a:t>
            </a:r>
          </a:p>
          <a:p>
            <a:pPr lvl="2">
              <a:lnSpc>
                <a:spcPct val="92000"/>
              </a:lnSpc>
              <a:buFont typeface="Wingdings" pitchFamily="2" charset="2"/>
              <a:buChar char="§"/>
            </a:pPr>
            <a:r>
              <a:rPr lang="en-GB" altLang="en-US"/>
              <a:t>Instructions</a:t>
            </a:r>
          </a:p>
          <a:p>
            <a:pPr lvl="2">
              <a:lnSpc>
                <a:spcPct val="92000"/>
              </a:lnSpc>
              <a:buFont typeface="Wingdings" pitchFamily="2" charset="2"/>
              <a:buChar char="§"/>
            </a:pPr>
            <a:r>
              <a:rPr lang="en-GB" altLang="en-US"/>
              <a:t>Hypothesis testing </a:t>
            </a:r>
          </a:p>
          <a:p>
            <a:pPr>
              <a:lnSpc>
                <a:spcPct val="92000"/>
              </a:lnSpc>
              <a:buFont typeface="Wingdings" pitchFamily="2" charset="2"/>
              <a:buChar char="§"/>
            </a:pPr>
            <a:r>
              <a:rPr lang="en-GB" altLang="en-US"/>
              <a:t>very fast</a:t>
            </a:r>
          </a:p>
          <a:p>
            <a:pPr>
              <a:lnSpc>
                <a:spcPct val="92000"/>
              </a:lnSpc>
              <a:buFont typeface="Wingdings" pitchFamily="2" charset="2"/>
              <a:buChar char="§"/>
            </a:pPr>
            <a:r>
              <a:rPr lang="en-GB" altLang="en-US"/>
              <a:t>almost no cognitive effort</a:t>
            </a:r>
          </a:p>
          <a:p>
            <a:pPr>
              <a:lnSpc>
                <a:spcPct val="92000"/>
              </a:lnSpc>
              <a:buFont typeface="Wingdings" pitchFamily="2" charset="2"/>
              <a:buChar char="§"/>
            </a:pPr>
            <a:r>
              <a:rPr lang="en-GB" altLang="en-US"/>
              <a:t>26 subjects (24%)</a:t>
            </a:r>
            <a:br>
              <a:rPr lang="en-GB" altLang="en-US"/>
            </a:br>
            <a:endParaRPr lang="en-GB" altLang="en-US" sz="800"/>
          </a:p>
          <a:p>
            <a:pPr>
              <a:lnSpc>
                <a:spcPct val="92000"/>
              </a:lnSpc>
              <a:buFont typeface="Wingdings" pitchFamily="2" charset="2"/>
              <a:buChar char="ð"/>
            </a:pPr>
            <a:r>
              <a:rPr lang="en-GB" altLang="en-US"/>
              <a:t>cost-benefit analysis </a:t>
            </a:r>
          </a:p>
          <a:p>
            <a:pPr>
              <a:lnSpc>
                <a:spcPct val="92000"/>
              </a:lnSpc>
              <a:buFont typeface="Wingdings" pitchFamily="2" charset="2"/>
              <a:buChar char="§"/>
            </a:pPr>
            <a:endParaRPr lang="en-GB" altLang="en-US"/>
          </a:p>
        </p:txBody>
      </p:sp>
      <p:sp>
        <p:nvSpPr>
          <p:cNvPr id="3" name="Slide Number Placeholder 2"/>
          <p:cNvSpPr>
            <a:spLocks noGrp="1"/>
          </p:cNvSpPr>
          <p:nvPr>
            <p:ph type="sldNum" sz="quarter" idx="12"/>
          </p:nvPr>
        </p:nvSpPr>
        <p:spPr/>
        <p:txBody>
          <a:bodyPr/>
          <a:lstStyle/>
          <a:p>
            <a:fld id="{E72BDC46-6F47-4AB5-98F3-E57E0E1A91C5}" type="slidenum">
              <a:rPr lang="en-GB" smtClean="0"/>
              <a:t>40</a:t>
            </a:fld>
            <a:endParaRPr lang="en-GB"/>
          </a:p>
        </p:txBody>
      </p:sp>
    </p:spTree>
    <p:extLst>
      <p:ext uri="{BB962C8B-B14F-4D97-AF65-F5344CB8AC3E}">
        <p14:creationId xmlns:p14="http://schemas.microsoft.com/office/powerpoint/2010/main" val="162406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88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88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88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88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88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88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288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288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2288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71848" y="404664"/>
            <a:ext cx="8260672" cy="1039427"/>
          </a:xfrm>
          <a:ln/>
        </p:spPr>
        <p:txBody>
          <a:bodyPr>
            <a:normAutofit fontScale="90000"/>
          </a:bodyPr>
          <a:lstStyle/>
          <a:p>
            <a:r>
              <a:rPr lang="en-GB" altLang="en-US" dirty="0"/>
              <a:t>The Decision Strategies</a:t>
            </a:r>
            <a:br>
              <a:rPr lang="en-GB" altLang="en-US" dirty="0"/>
            </a:br>
            <a:r>
              <a:rPr lang="en-GB" altLang="en-US" sz="2000" dirty="0" smtClean="0"/>
              <a:t>Overview</a:t>
            </a:r>
            <a:br>
              <a:rPr lang="en-GB" altLang="en-US" sz="2000" dirty="0" smtClean="0"/>
            </a:br>
            <a:r>
              <a:rPr lang="en-GB" altLang="en-US" sz="2000" dirty="0" smtClean="0"/>
              <a:t> </a:t>
            </a:r>
            <a:r>
              <a:rPr lang="en-GB" altLang="en-US" sz="2000" dirty="0"/>
              <a:t>W</a:t>
            </a:r>
            <a:r>
              <a:rPr lang="en-GB" altLang="en-US" sz="2000" dirty="0" smtClean="0"/>
              <a:t>e very much followed the psychologists approach.</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61797"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61798" name="Rectangle 6"/>
          <p:cNvSpPr>
            <a:spLocks noChangeArrowheads="1"/>
          </p:cNvSpPr>
          <p:nvPr/>
        </p:nvSpPr>
        <p:spPr bwMode="auto">
          <a:xfrm>
            <a:off x="503238" y="2295525"/>
            <a:ext cx="4284662" cy="360363"/>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61826" name="Group 34"/>
          <p:cNvGrpSpPr>
            <a:grpSpLocks/>
          </p:cNvGrpSpPr>
          <p:nvPr/>
        </p:nvGrpSpPr>
        <p:grpSpPr bwMode="auto">
          <a:xfrm>
            <a:off x="4695825" y="2708275"/>
            <a:ext cx="3981450" cy="2206625"/>
            <a:chOff x="2958" y="1706"/>
            <a:chExt cx="2508" cy="1390"/>
          </a:xfrm>
        </p:grpSpPr>
        <p:grpSp>
          <p:nvGrpSpPr>
            <p:cNvPr id="161827" name="Group 35"/>
            <p:cNvGrpSpPr>
              <a:grpSpLocks noChangeAspect="1"/>
            </p:cNvGrpSpPr>
            <p:nvPr/>
          </p:nvGrpSpPr>
          <p:grpSpPr bwMode="auto">
            <a:xfrm>
              <a:off x="2971" y="1706"/>
              <a:ext cx="2399" cy="1390"/>
              <a:chOff x="3061" y="1162"/>
              <a:chExt cx="2399" cy="1390"/>
            </a:xfrm>
          </p:grpSpPr>
          <p:sp>
            <p:nvSpPr>
              <p:cNvPr id="161828"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1829"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1830"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61831"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61832"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61833"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61834"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61835"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61836"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61837"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61838"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61839"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61840"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61841"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61842"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61843"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61844"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61845"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61846"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61847"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61848"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61849"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61850"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61851"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61852"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41</a:t>
            </a:fld>
            <a:endParaRPr lang="en-GB"/>
          </a:p>
        </p:txBody>
      </p:sp>
    </p:spTree>
    <p:extLst>
      <p:ext uri="{BB962C8B-B14F-4D97-AF65-F5344CB8AC3E}">
        <p14:creationId xmlns:p14="http://schemas.microsoft.com/office/powerpoint/2010/main" val="4190477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8"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63844" name="Rectangle 4"/>
          <p:cNvSpPr>
            <a:spLocks noGrp="1" noChangeArrowheads="1"/>
          </p:cNvSpPr>
          <p:nvPr>
            <p:ph type="title"/>
          </p:nvPr>
        </p:nvSpPr>
        <p:spPr>
          <a:xfrm>
            <a:off x="626391" y="404664"/>
            <a:ext cx="8260672" cy="1039427"/>
          </a:xfrm>
          <a:ln/>
        </p:spPr>
        <p:txBody>
          <a:bodyPr/>
          <a:lstStyle/>
          <a:p>
            <a:r>
              <a:rPr lang="en-GB" altLang="en-US" dirty="0"/>
              <a:t>The Decision Strategies</a:t>
            </a:r>
            <a:br>
              <a:rPr lang="en-GB" altLang="en-US" dirty="0"/>
            </a:br>
            <a:r>
              <a:rPr lang="en-GB" altLang="en-US" sz="2000" dirty="0"/>
              <a:t>Backward </a:t>
            </a:r>
            <a:r>
              <a:rPr lang="en-GB" altLang="en-US" sz="2000" dirty="0" err="1"/>
              <a:t>Inducters</a:t>
            </a:r>
            <a:r>
              <a:rPr lang="en-GB" altLang="en-US" sz="2000" dirty="0"/>
              <a:t>: Overview</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63845"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a:t>Different degrees of Backward Induction </a:t>
            </a:r>
          </a:p>
          <a:p>
            <a:pPr>
              <a:lnSpc>
                <a:spcPct val="92000"/>
              </a:lnSpc>
              <a:buFont typeface="Wingdings" pitchFamily="2" charset="2"/>
              <a:buChar char="§"/>
            </a:pPr>
            <a:r>
              <a:rPr lang="en-GB" altLang="en-US"/>
              <a:t>three subgroups with different degrees of rational decision behaviour</a:t>
            </a:r>
          </a:p>
          <a:p>
            <a:pPr>
              <a:lnSpc>
                <a:spcPct val="92000"/>
              </a:lnSpc>
              <a:buFont typeface="Wingdings" pitchFamily="2" charset="2"/>
              <a:buChar char="§"/>
            </a:pPr>
            <a:r>
              <a:rPr lang="en-GB" altLang="en-US"/>
              <a:t>in common: tackle the decision problem backwards</a:t>
            </a:r>
          </a:p>
          <a:p>
            <a:pPr>
              <a:lnSpc>
                <a:spcPct val="92000"/>
              </a:lnSpc>
              <a:buFont typeface="Wingdings" pitchFamily="2" charset="2"/>
              <a:buChar char="§"/>
            </a:pPr>
            <a:r>
              <a:rPr lang="en-GB" altLang="en-US"/>
              <a:t>29  Backward Inductors                (31%)</a:t>
            </a:r>
          </a:p>
          <a:p>
            <a:pPr lvl="1">
              <a:lnSpc>
                <a:spcPct val="92000"/>
              </a:lnSpc>
              <a:buFont typeface="Wingdings" pitchFamily="2" charset="2"/>
              <a:buChar char="ð"/>
            </a:pPr>
            <a:r>
              <a:rPr lang="en-GB" altLang="en-US" sz="1800"/>
              <a:t>Rationalists:              11 subjects  (12%)</a:t>
            </a:r>
          </a:p>
          <a:p>
            <a:pPr lvl="1">
              <a:lnSpc>
                <a:spcPct val="92000"/>
              </a:lnSpc>
              <a:buFont typeface="Wingdings" pitchFamily="2" charset="2"/>
              <a:buChar char="ð"/>
            </a:pPr>
            <a:r>
              <a:rPr lang="en-GB" altLang="en-US" sz="1800"/>
              <a:t>Quasi-Rationalists:      3 subjects   (3%)</a:t>
            </a:r>
          </a:p>
          <a:p>
            <a:pPr lvl="1">
              <a:lnSpc>
                <a:spcPct val="92000"/>
              </a:lnSpc>
              <a:buFont typeface="Wingdings" pitchFamily="2" charset="2"/>
              <a:buChar char="ð"/>
            </a:pPr>
            <a:r>
              <a:rPr lang="en-GB" altLang="en-US" sz="1800"/>
              <a:t>Simplifier:                 15 subjects  (16%)</a:t>
            </a:r>
          </a:p>
          <a:p>
            <a:pPr>
              <a:lnSpc>
                <a:spcPct val="92000"/>
              </a:lnSpc>
              <a:buFont typeface="Wingdings" pitchFamily="2" charset="2"/>
              <a:buNone/>
            </a:pPr>
            <a:endParaRPr lang="en-GB" altLang="en-US"/>
          </a:p>
        </p:txBody>
      </p:sp>
      <p:sp>
        <p:nvSpPr>
          <p:cNvPr id="3" name="Slide Number Placeholder 2"/>
          <p:cNvSpPr>
            <a:spLocks noGrp="1"/>
          </p:cNvSpPr>
          <p:nvPr>
            <p:ph type="sldNum" sz="quarter" idx="12"/>
          </p:nvPr>
        </p:nvSpPr>
        <p:spPr/>
        <p:txBody>
          <a:bodyPr/>
          <a:lstStyle/>
          <a:p>
            <a:fld id="{E72BDC46-6F47-4AB5-98F3-E57E0E1A91C5}" type="slidenum">
              <a:rPr lang="en-GB" smtClean="0"/>
              <a:t>42</a:t>
            </a:fld>
            <a:endParaRPr lang="en-GB"/>
          </a:p>
        </p:txBody>
      </p:sp>
    </p:spTree>
    <p:extLst>
      <p:ext uri="{BB962C8B-B14F-4D97-AF65-F5344CB8AC3E}">
        <p14:creationId xmlns:p14="http://schemas.microsoft.com/office/powerpoint/2010/main" val="73296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4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4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4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4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4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84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416603" y="476672"/>
            <a:ext cx="8260672" cy="971549"/>
          </a:xfrm>
          <a:ln/>
        </p:spPr>
        <p:txBody>
          <a:bodyPr/>
          <a:lstStyle/>
          <a:p>
            <a:r>
              <a:rPr lang="en-GB" altLang="en-US" dirty="0"/>
              <a:t>The Decision Strategies</a:t>
            </a:r>
            <a:br>
              <a:rPr lang="en-GB" altLang="en-US" dirty="0"/>
            </a:br>
            <a:r>
              <a:rPr lang="en-GB" altLang="en-US" sz="2000" dirty="0"/>
              <a:t>Overview</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86373"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86374" name="Rectangle 6"/>
          <p:cNvSpPr>
            <a:spLocks noChangeArrowheads="1"/>
          </p:cNvSpPr>
          <p:nvPr/>
        </p:nvSpPr>
        <p:spPr bwMode="auto">
          <a:xfrm>
            <a:off x="933450" y="2636838"/>
            <a:ext cx="2125663"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86402" name="Group 34"/>
          <p:cNvGrpSpPr>
            <a:grpSpLocks/>
          </p:cNvGrpSpPr>
          <p:nvPr/>
        </p:nvGrpSpPr>
        <p:grpSpPr bwMode="auto">
          <a:xfrm>
            <a:off x="4695825" y="2708275"/>
            <a:ext cx="3981450" cy="2206625"/>
            <a:chOff x="2958" y="1706"/>
            <a:chExt cx="2508" cy="1390"/>
          </a:xfrm>
        </p:grpSpPr>
        <p:grpSp>
          <p:nvGrpSpPr>
            <p:cNvPr id="186403" name="Group 35"/>
            <p:cNvGrpSpPr>
              <a:grpSpLocks noChangeAspect="1"/>
            </p:cNvGrpSpPr>
            <p:nvPr/>
          </p:nvGrpSpPr>
          <p:grpSpPr bwMode="auto">
            <a:xfrm>
              <a:off x="2971" y="1706"/>
              <a:ext cx="2399" cy="1390"/>
              <a:chOff x="3061" y="1162"/>
              <a:chExt cx="2399" cy="1390"/>
            </a:xfrm>
          </p:grpSpPr>
          <p:sp>
            <p:nvSpPr>
              <p:cNvPr id="186404"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6405"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6406"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86407"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86408"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86409"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86410"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86411"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86412"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86413"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86414"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86415"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86416"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86417"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86418"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86419"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86420"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86421"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86422"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86423"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86424"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86425"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86426"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86427"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86428"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43</a:t>
            </a:fld>
            <a:endParaRPr lang="en-GB"/>
          </a:p>
        </p:txBody>
      </p:sp>
    </p:spTree>
    <p:extLst>
      <p:ext uri="{BB962C8B-B14F-4D97-AF65-F5344CB8AC3E}">
        <p14:creationId xmlns:p14="http://schemas.microsoft.com/office/powerpoint/2010/main" val="417884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4"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65892" name="Rectangle 4"/>
          <p:cNvSpPr>
            <a:spLocks noGrp="1" noChangeArrowheads="1"/>
          </p:cNvSpPr>
          <p:nvPr>
            <p:ph type="title"/>
          </p:nvPr>
        </p:nvSpPr>
        <p:spPr>
          <a:xfrm>
            <a:off x="310128" y="404664"/>
            <a:ext cx="8260672" cy="1039427"/>
          </a:xfrm>
          <a:ln/>
        </p:spPr>
        <p:txBody>
          <a:bodyPr/>
          <a:lstStyle/>
          <a:p>
            <a:r>
              <a:rPr lang="en-GB" altLang="en-US"/>
              <a:t>The Decision Strategies</a:t>
            </a:r>
            <a:br>
              <a:rPr lang="en-GB" altLang="en-US"/>
            </a:br>
            <a:r>
              <a:rPr lang="en-GB" altLang="en-US" sz="2000"/>
              <a:t>Backward Inducters: The Rationalists</a:t>
            </a:r>
            <a:endParaRPr lang="de-DE" altLang="en-US" sz="2000"/>
          </a:p>
        </p:txBody>
      </p:sp>
      <p:pic>
        <p:nvPicPr>
          <p:cNvPr id="165894" name="Picture 6"/>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79950" y="1844675"/>
            <a:ext cx="4356100" cy="3167063"/>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p:txBody>
          <a:bodyPr/>
          <a:lstStyle/>
          <a:p>
            <a:endParaRPr lang="en-GB"/>
          </a:p>
        </p:txBody>
      </p:sp>
      <p:sp>
        <p:nvSpPr>
          <p:cNvPr id="165893" name="Rectangle 5"/>
          <p:cNvSpPr>
            <a:spLocks noChangeArrowheads="1"/>
          </p:cNvSpPr>
          <p:nvPr/>
        </p:nvSpPr>
        <p:spPr bwMode="auto">
          <a:xfrm>
            <a:off x="323850" y="1844675"/>
            <a:ext cx="4103688"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800" b="1"/>
              <a:t>top-down</a:t>
            </a:r>
          </a:p>
          <a:p>
            <a:pPr lvl="1">
              <a:lnSpc>
                <a:spcPct val="92000"/>
              </a:lnSpc>
              <a:buFont typeface="Wingdings" pitchFamily="2" charset="2"/>
              <a:buChar char="ð"/>
            </a:pPr>
            <a:r>
              <a:rPr lang="en-GB" altLang="en-US" sz="1600"/>
              <a:t>starting point DL3</a:t>
            </a:r>
          </a:p>
          <a:p>
            <a:pPr lvl="1">
              <a:lnSpc>
                <a:spcPct val="92000"/>
              </a:lnSpc>
              <a:buFont typeface="Wingdings" pitchFamily="2" charset="2"/>
              <a:buChar char="ð"/>
            </a:pPr>
            <a:r>
              <a:rPr lang="en-GB" altLang="en-US" sz="1600" b="1"/>
              <a:t>either</a:t>
            </a:r>
            <a:r>
              <a:rPr lang="en-GB" altLang="en-US" sz="1600"/>
              <a:t> make a decision for every decision node on DL3</a:t>
            </a:r>
          </a:p>
          <a:p>
            <a:pPr lvl="1">
              <a:lnSpc>
                <a:spcPct val="92000"/>
              </a:lnSpc>
              <a:buFont typeface="Wingdings" pitchFamily="2" charset="2"/>
              <a:buChar char="ð"/>
            </a:pPr>
            <a:r>
              <a:rPr lang="en-GB" altLang="en-US" sz="1600" b="1"/>
              <a:t>or</a:t>
            </a:r>
            <a:r>
              <a:rPr lang="en-GB" altLang="en-US" sz="1600" i="1"/>
              <a:t> </a:t>
            </a:r>
            <a:r>
              <a:rPr lang="en-GB" altLang="en-US" sz="1600"/>
              <a:t>note the corresponding payoffs in the notepads on DL3 without a decision and infer the right decision from this entries for DL2</a:t>
            </a:r>
            <a:br>
              <a:rPr lang="en-GB" altLang="en-US" sz="1600"/>
            </a:br>
            <a:endParaRPr lang="en-GB" altLang="en-US" sz="700"/>
          </a:p>
          <a:p>
            <a:pPr>
              <a:lnSpc>
                <a:spcPct val="92000"/>
              </a:lnSpc>
              <a:buFont typeface="Wingdings" pitchFamily="2" charset="2"/>
              <a:buChar char="§"/>
            </a:pPr>
            <a:r>
              <a:rPr lang="en-GB" altLang="en-US" sz="1800"/>
              <a:t>21 decisions</a:t>
            </a:r>
            <a:endParaRPr lang="en-GB" altLang="en-US" sz="800"/>
          </a:p>
          <a:p>
            <a:pPr lvl="1">
              <a:lnSpc>
                <a:spcPct val="92000"/>
              </a:lnSpc>
              <a:buFont typeface="Wingdings" pitchFamily="2" charset="2"/>
              <a:buChar char="§"/>
            </a:pPr>
            <a:r>
              <a:rPr lang="en-GB" altLang="en-US" sz="1600" b="1"/>
              <a:t>some </a:t>
            </a:r>
            <a:r>
              <a:rPr lang="en-GB" altLang="en-US" sz="1600"/>
              <a:t>subjects use BI from the beginning </a:t>
            </a:r>
          </a:p>
          <a:p>
            <a:pPr lvl="2">
              <a:lnSpc>
                <a:spcPct val="92000"/>
              </a:lnSpc>
              <a:buFont typeface="Wingdings" pitchFamily="2" charset="2"/>
              <a:buChar char="ð"/>
            </a:pPr>
            <a:r>
              <a:rPr lang="en-GB" altLang="en-US"/>
              <a:t>Experience?</a:t>
            </a:r>
          </a:p>
          <a:p>
            <a:pPr lvl="1">
              <a:lnSpc>
                <a:spcPct val="92000"/>
              </a:lnSpc>
              <a:buFont typeface="Wingdings" pitchFamily="2" charset="2"/>
              <a:buChar char="§"/>
            </a:pPr>
            <a:r>
              <a:rPr lang="en-GB" altLang="en-US" sz="1600" b="1"/>
              <a:t>others</a:t>
            </a:r>
            <a:r>
              <a:rPr lang="en-GB" altLang="en-US" sz="1600"/>
              <a:t> work this strategy out</a:t>
            </a:r>
          </a:p>
          <a:p>
            <a:pPr lvl="2">
              <a:lnSpc>
                <a:spcPct val="92000"/>
              </a:lnSpc>
              <a:buFont typeface="Wingdings" pitchFamily="2" charset="2"/>
              <a:buChar char="ð"/>
            </a:pPr>
            <a:r>
              <a:rPr lang="en-GB" altLang="en-US"/>
              <a:t>recheck notepad entries</a:t>
            </a:r>
          </a:p>
          <a:p>
            <a:pPr lvl="2">
              <a:lnSpc>
                <a:spcPct val="92000"/>
              </a:lnSpc>
              <a:buFont typeface="Wingdings" pitchFamily="2" charset="2"/>
              <a:buChar char="ð"/>
            </a:pPr>
            <a:r>
              <a:rPr lang="en-GB" altLang="en-US"/>
              <a:t>make corrections</a:t>
            </a:r>
          </a:p>
          <a:p>
            <a:pPr>
              <a:lnSpc>
                <a:spcPct val="92000"/>
              </a:lnSpc>
              <a:buFont typeface="Wingdings" pitchFamily="2" charset="2"/>
              <a:buNone/>
            </a:pPr>
            <a:endParaRPr lang="en-GB" altLang="en-US" sz="1800"/>
          </a:p>
          <a:p>
            <a:pPr>
              <a:lnSpc>
                <a:spcPct val="92000"/>
              </a:lnSpc>
              <a:buFont typeface="Wingdings" pitchFamily="2" charset="2"/>
              <a:buChar char="§"/>
            </a:pPr>
            <a:endParaRPr lang="en-GB" altLang="en-US" sz="1800"/>
          </a:p>
          <a:p>
            <a:pPr>
              <a:lnSpc>
                <a:spcPct val="92000"/>
              </a:lnSpc>
              <a:buFont typeface="Wingdings" pitchFamily="2" charset="2"/>
              <a:buChar char="§"/>
            </a:pPr>
            <a:endParaRPr lang="en-GB" altLang="en-US" sz="1800"/>
          </a:p>
          <a:p>
            <a:pPr>
              <a:lnSpc>
                <a:spcPct val="92000"/>
              </a:lnSpc>
              <a:buFont typeface="Wingdings" pitchFamily="2" charset="2"/>
              <a:buChar char="§"/>
            </a:pPr>
            <a:endParaRPr lang="en-GB" altLang="en-US" sz="1800"/>
          </a:p>
          <a:p>
            <a:pPr>
              <a:lnSpc>
                <a:spcPct val="92000"/>
              </a:lnSpc>
              <a:buFont typeface="Wingdings" pitchFamily="2" charset="2"/>
              <a:buChar char="§"/>
            </a:pPr>
            <a:endParaRPr lang="en-GB" altLang="en-US" sz="1800" i="1"/>
          </a:p>
        </p:txBody>
      </p:sp>
      <p:sp>
        <p:nvSpPr>
          <p:cNvPr id="165896" name="AutoShape 8"/>
          <p:cNvSpPr>
            <a:spLocks noChangeArrowheads="1"/>
          </p:cNvSpPr>
          <p:nvPr/>
        </p:nvSpPr>
        <p:spPr bwMode="auto">
          <a:xfrm>
            <a:off x="5795963" y="1997075"/>
            <a:ext cx="215900" cy="792163"/>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897" name="AutoShape 9"/>
          <p:cNvSpPr>
            <a:spLocks noChangeArrowheads="1"/>
          </p:cNvSpPr>
          <p:nvPr/>
        </p:nvSpPr>
        <p:spPr bwMode="auto">
          <a:xfrm>
            <a:off x="6073775" y="1997075"/>
            <a:ext cx="215900" cy="792163"/>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898" name="AutoShape 10"/>
          <p:cNvSpPr>
            <a:spLocks noChangeArrowheads="1"/>
          </p:cNvSpPr>
          <p:nvPr/>
        </p:nvSpPr>
        <p:spPr bwMode="auto">
          <a:xfrm>
            <a:off x="6354763" y="1997075"/>
            <a:ext cx="215900" cy="792163"/>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65899" name="AutoShape 11"/>
          <p:cNvSpPr>
            <a:spLocks noChangeArrowheads="1"/>
          </p:cNvSpPr>
          <p:nvPr/>
        </p:nvSpPr>
        <p:spPr bwMode="auto">
          <a:xfrm>
            <a:off x="6621463" y="1997075"/>
            <a:ext cx="215900" cy="792163"/>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65900" name="AutoShape 12"/>
          <p:cNvSpPr>
            <a:spLocks/>
          </p:cNvSpPr>
          <p:nvPr/>
        </p:nvSpPr>
        <p:spPr bwMode="auto">
          <a:xfrm rot="5400000" flipV="1">
            <a:off x="6249987" y="2673351"/>
            <a:ext cx="144463" cy="792162"/>
          </a:xfrm>
          <a:prstGeom prst="rightBrace">
            <a:avLst>
              <a:gd name="adj1" fmla="val 137087"/>
              <a:gd name="adj2" fmla="val 50000"/>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01" name="AutoShape 13"/>
          <p:cNvSpPr>
            <a:spLocks noChangeArrowheads="1"/>
          </p:cNvSpPr>
          <p:nvPr/>
        </p:nvSpPr>
        <p:spPr bwMode="auto">
          <a:xfrm>
            <a:off x="6138863" y="3201988"/>
            <a:ext cx="358775" cy="576262"/>
          </a:xfrm>
          <a:prstGeom prst="downArrow">
            <a:avLst>
              <a:gd name="adj1" fmla="val 50000"/>
              <a:gd name="adj2" fmla="val 40155"/>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02" name="AutoShape 14"/>
          <p:cNvSpPr>
            <a:spLocks/>
          </p:cNvSpPr>
          <p:nvPr/>
        </p:nvSpPr>
        <p:spPr bwMode="auto">
          <a:xfrm rot="5400000" flipV="1">
            <a:off x="6710363" y="2528888"/>
            <a:ext cx="287337" cy="3240087"/>
          </a:xfrm>
          <a:prstGeom prst="rightBrace">
            <a:avLst>
              <a:gd name="adj1" fmla="val 281907"/>
              <a:gd name="adj2" fmla="val 50000"/>
            </a:avLst>
          </a:prstGeom>
          <a:noFill/>
          <a:ln w="15875">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03" name="AutoShape 15"/>
          <p:cNvSpPr>
            <a:spLocks noChangeArrowheads="1"/>
          </p:cNvSpPr>
          <p:nvPr/>
        </p:nvSpPr>
        <p:spPr bwMode="auto">
          <a:xfrm>
            <a:off x="6602413" y="4310063"/>
            <a:ext cx="503237" cy="576262"/>
          </a:xfrm>
          <a:prstGeom prst="downArrow">
            <a:avLst>
              <a:gd name="adj1" fmla="val 50000"/>
              <a:gd name="adj2" fmla="val 286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 name="Slide Number Placeholder 2"/>
          <p:cNvSpPr>
            <a:spLocks noGrp="1"/>
          </p:cNvSpPr>
          <p:nvPr>
            <p:ph type="sldNum" sz="quarter" idx="12"/>
          </p:nvPr>
        </p:nvSpPr>
        <p:spPr/>
        <p:txBody>
          <a:bodyPr/>
          <a:lstStyle/>
          <a:p>
            <a:fld id="{E72BDC46-6F47-4AB5-98F3-E57E0E1A91C5}" type="slidenum">
              <a:rPr lang="en-GB" smtClean="0"/>
              <a:t>44</a:t>
            </a:fld>
            <a:endParaRPr lang="en-GB"/>
          </a:p>
        </p:txBody>
      </p:sp>
    </p:spTree>
    <p:extLst>
      <p:ext uri="{BB962C8B-B14F-4D97-AF65-F5344CB8AC3E}">
        <p14:creationId xmlns:p14="http://schemas.microsoft.com/office/powerpoint/2010/main" val="3981202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589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589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589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589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589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589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589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5893">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65893">
                                            <p:txEl>
                                              <p:pRg st="3" end="3"/>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590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590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5902"/>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5903"/>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65893">
                                            <p:txEl>
                                              <p:pRg st="4" end="4"/>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165893">
                                            <p:txEl>
                                              <p:pRg st="5" end="5"/>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65893">
                                            <p:txEl>
                                              <p:pRg st="6" end="6"/>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165893">
                                            <p:txEl>
                                              <p:pRg st="7" end="7"/>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165893">
                                            <p:txEl>
                                              <p:pRg st="8" end="8"/>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16589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6" grpId="0" animBg="1"/>
      <p:bldP spid="165897" grpId="0" animBg="1"/>
      <p:bldP spid="165898" grpId="0" animBg="1"/>
      <p:bldP spid="165899" grpId="0" animBg="1"/>
      <p:bldP spid="165900" grpId="0" animBg="1"/>
      <p:bldP spid="165901" grpId="0" animBg="1"/>
      <p:bldP spid="165902" grpId="0" animBg="1"/>
      <p:bldP spid="165903"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264204" y="476672"/>
            <a:ext cx="8260672" cy="1039427"/>
          </a:xfrm>
          <a:ln/>
        </p:spPr>
        <p:txBody>
          <a:bodyPr/>
          <a:lstStyle/>
          <a:p>
            <a:r>
              <a:rPr lang="en-GB" altLang="en-US" dirty="0"/>
              <a:t>The Decision Strategies</a:t>
            </a:r>
            <a:br>
              <a:rPr lang="en-GB" altLang="en-US" dirty="0"/>
            </a:br>
            <a:r>
              <a:rPr lang="en-GB" altLang="en-US" sz="2000" dirty="0"/>
              <a:t>Overview</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88421"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88422" name="Rectangle 6"/>
          <p:cNvSpPr>
            <a:spLocks noChangeArrowheads="1"/>
          </p:cNvSpPr>
          <p:nvPr/>
        </p:nvSpPr>
        <p:spPr bwMode="auto">
          <a:xfrm>
            <a:off x="933450" y="2960688"/>
            <a:ext cx="2917825"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88450" name="Group 34"/>
          <p:cNvGrpSpPr>
            <a:grpSpLocks/>
          </p:cNvGrpSpPr>
          <p:nvPr/>
        </p:nvGrpSpPr>
        <p:grpSpPr bwMode="auto">
          <a:xfrm>
            <a:off x="4695825" y="2708275"/>
            <a:ext cx="3981450" cy="2206625"/>
            <a:chOff x="2958" y="1706"/>
            <a:chExt cx="2508" cy="1390"/>
          </a:xfrm>
        </p:grpSpPr>
        <p:grpSp>
          <p:nvGrpSpPr>
            <p:cNvPr id="188451" name="Group 35"/>
            <p:cNvGrpSpPr>
              <a:grpSpLocks noChangeAspect="1"/>
            </p:cNvGrpSpPr>
            <p:nvPr/>
          </p:nvGrpSpPr>
          <p:grpSpPr bwMode="auto">
            <a:xfrm>
              <a:off x="2971" y="1706"/>
              <a:ext cx="2399" cy="1390"/>
              <a:chOff x="3061" y="1162"/>
              <a:chExt cx="2399" cy="1390"/>
            </a:xfrm>
          </p:grpSpPr>
          <p:sp>
            <p:nvSpPr>
              <p:cNvPr id="188452"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8453"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8454"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88455"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88456"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88457"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88458"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88459"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88460"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88461"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88462"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88463"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88464"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88465"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88466"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88467"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88468"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88469"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88470"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88471"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88472"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88473"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88474"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88475"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88476"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45</a:t>
            </a:fld>
            <a:endParaRPr lang="en-GB"/>
          </a:p>
        </p:txBody>
      </p:sp>
    </p:spTree>
    <p:extLst>
      <p:ext uri="{BB962C8B-B14F-4D97-AF65-F5344CB8AC3E}">
        <p14:creationId xmlns:p14="http://schemas.microsoft.com/office/powerpoint/2010/main" val="811800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4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2"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a:xfrm>
            <a:off x="541338" y="404664"/>
            <a:ext cx="8260672" cy="1039427"/>
          </a:xfrm>
          <a:ln/>
        </p:spPr>
        <p:txBody>
          <a:bodyPr/>
          <a:lstStyle/>
          <a:p>
            <a:r>
              <a:rPr lang="en-GB" altLang="en-US" dirty="0"/>
              <a:t>The Decision Strategies</a:t>
            </a:r>
            <a:br>
              <a:rPr lang="en-GB" altLang="en-US" dirty="0"/>
            </a:br>
            <a:r>
              <a:rPr lang="en-GB" altLang="en-US" sz="2000" dirty="0"/>
              <a:t>Backward </a:t>
            </a:r>
            <a:r>
              <a:rPr lang="en-GB" altLang="en-US" sz="2000" dirty="0" err="1"/>
              <a:t>Inducters</a:t>
            </a:r>
            <a:r>
              <a:rPr lang="en-GB" altLang="en-US" sz="2000" dirty="0"/>
              <a:t>: The Quasi-Rationalists</a:t>
            </a:r>
            <a:endParaRPr lang="de-DE" altLang="en-US" sz="2000" dirty="0"/>
          </a:p>
        </p:txBody>
      </p:sp>
      <p:pic>
        <p:nvPicPr>
          <p:cNvPr id="169992" name="Picture 8"/>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79950" y="1844675"/>
            <a:ext cx="4356100" cy="3167063"/>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p:txBody>
          <a:bodyPr/>
          <a:lstStyle/>
          <a:p>
            <a:endParaRPr lang="en-GB"/>
          </a:p>
        </p:txBody>
      </p:sp>
      <p:sp>
        <p:nvSpPr>
          <p:cNvPr id="169989" name="Rectangle 5"/>
          <p:cNvSpPr>
            <a:spLocks noChangeArrowheads="1"/>
          </p:cNvSpPr>
          <p:nvPr/>
        </p:nvSpPr>
        <p:spPr bwMode="auto">
          <a:xfrm>
            <a:off x="541338" y="1916113"/>
            <a:ext cx="3886200" cy="3379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800" b="1"/>
              <a:t>top-down </a:t>
            </a:r>
          </a:p>
          <a:p>
            <a:pPr>
              <a:lnSpc>
                <a:spcPct val="92000"/>
              </a:lnSpc>
              <a:buFont typeface="Wingdings" pitchFamily="2" charset="2"/>
              <a:buChar char="§"/>
            </a:pPr>
            <a:r>
              <a:rPr lang="en-GB" altLang="en-US" sz="1800"/>
              <a:t>almost the same decision behaviour as ‘Rationalists’</a:t>
            </a:r>
          </a:p>
          <a:p>
            <a:pPr>
              <a:lnSpc>
                <a:spcPct val="92000"/>
              </a:lnSpc>
              <a:buFont typeface="Wingdings" pitchFamily="2" charset="2"/>
              <a:buChar char="§"/>
            </a:pPr>
            <a:r>
              <a:rPr lang="en-GB" altLang="en-US" sz="1800" b="1"/>
              <a:t>BUT</a:t>
            </a:r>
            <a:r>
              <a:rPr lang="en-GB" altLang="en-US" sz="1800"/>
              <a:t>: mistake on DL2</a:t>
            </a:r>
          </a:p>
          <a:p>
            <a:pPr lvl="1">
              <a:lnSpc>
                <a:spcPct val="92000"/>
              </a:lnSpc>
              <a:buFont typeface="Wingdings" pitchFamily="2" charset="2"/>
              <a:buChar char="ð"/>
            </a:pPr>
            <a:r>
              <a:rPr lang="en-GB" altLang="en-US" sz="1600"/>
              <a:t>take irrelevant information into account when inferring the decision for DL1</a:t>
            </a:r>
          </a:p>
          <a:p>
            <a:pPr lvl="1">
              <a:lnSpc>
                <a:spcPct val="92000"/>
              </a:lnSpc>
              <a:buFont typeface="Wingdings" pitchFamily="2" charset="2"/>
              <a:buNone/>
            </a:pPr>
            <a:endParaRPr lang="en-GB" altLang="en-US" sz="1600"/>
          </a:p>
          <a:p>
            <a:pPr>
              <a:lnSpc>
                <a:spcPct val="92000"/>
              </a:lnSpc>
              <a:buFont typeface="Wingdings" pitchFamily="2" charset="2"/>
              <a:buChar char="§"/>
            </a:pPr>
            <a:r>
              <a:rPr lang="en-GB" altLang="en-US" sz="1800"/>
              <a:t>only 3 subjects  (3%)</a:t>
            </a:r>
          </a:p>
          <a:p>
            <a:pPr lvl="1">
              <a:lnSpc>
                <a:spcPct val="92000"/>
              </a:lnSpc>
              <a:buFont typeface="Wingdings" pitchFamily="2" charset="2"/>
              <a:buChar char="ð"/>
            </a:pPr>
            <a:r>
              <a:rPr lang="en-GB" altLang="en-US" sz="1600"/>
              <a:t>do not know how to further reduce the information ?</a:t>
            </a:r>
          </a:p>
          <a:p>
            <a:pPr lvl="1">
              <a:lnSpc>
                <a:spcPct val="92000"/>
              </a:lnSpc>
              <a:buFont typeface="Wingdings" pitchFamily="2" charset="2"/>
              <a:buChar char="ð"/>
            </a:pPr>
            <a:r>
              <a:rPr lang="en-GB" altLang="en-US" sz="1600"/>
              <a:t>lack of attention / cognitive exhaustion ?</a:t>
            </a:r>
          </a:p>
          <a:p>
            <a:pPr>
              <a:lnSpc>
                <a:spcPct val="92000"/>
              </a:lnSpc>
              <a:buFont typeface="Wingdings" pitchFamily="2" charset="2"/>
              <a:buChar char="§"/>
            </a:pPr>
            <a:endParaRPr lang="en-GB" altLang="en-US" sz="1600"/>
          </a:p>
        </p:txBody>
      </p:sp>
      <p:grpSp>
        <p:nvGrpSpPr>
          <p:cNvPr id="170001" name="Group 17"/>
          <p:cNvGrpSpPr>
            <a:grpSpLocks/>
          </p:cNvGrpSpPr>
          <p:nvPr/>
        </p:nvGrpSpPr>
        <p:grpSpPr bwMode="auto">
          <a:xfrm>
            <a:off x="5795963" y="1997075"/>
            <a:ext cx="1041400" cy="792163"/>
            <a:chOff x="3651" y="1258"/>
            <a:chExt cx="656" cy="499"/>
          </a:xfrm>
        </p:grpSpPr>
        <p:sp>
          <p:nvSpPr>
            <p:cNvPr id="169993" name="AutoShape 9"/>
            <p:cNvSpPr>
              <a:spLocks noChangeArrowheads="1"/>
            </p:cNvSpPr>
            <p:nvPr/>
          </p:nvSpPr>
          <p:spPr bwMode="auto">
            <a:xfrm>
              <a:off x="365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94" name="AutoShape 10"/>
            <p:cNvSpPr>
              <a:spLocks noChangeArrowheads="1"/>
            </p:cNvSpPr>
            <p:nvPr/>
          </p:nvSpPr>
          <p:spPr bwMode="auto">
            <a:xfrm>
              <a:off x="3826"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95" name="AutoShape 11"/>
            <p:cNvSpPr>
              <a:spLocks noChangeArrowheads="1"/>
            </p:cNvSpPr>
            <p:nvPr/>
          </p:nvSpPr>
          <p:spPr bwMode="auto">
            <a:xfrm>
              <a:off x="4003"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69996" name="AutoShape 12"/>
            <p:cNvSpPr>
              <a:spLocks noChangeArrowheads="1"/>
            </p:cNvSpPr>
            <p:nvPr/>
          </p:nvSpPr>
          <p:spPr bwMode="auto">
            <a:xfrm>
              <a:off x="417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grpSp>
      <p:sp>
        <p:nvSpPr>
          <p:cNvPr id="169997" name="AutoShape 13"/>
          <p:cNvSpPr>
            <a:spLocks/>
          </p:cNvSpPr>
          <p:nvPr/>
        </p:nvSpPr>
        <p:spPr bwMode="auto">
          <a:xfrm rot="5400000" flipV="1">
            <a:off x="6249987" y="2673351"/>
            <a:ext cx="144463" cy="792162"/>
          </a:xfrm>
          <a:prstGeom prst="rightBrace">
            <a:avLst>
              <a:gd name="adj1" fmla="val 137087"/>
              <a:gd name="adj2" fmla="val 50000"/>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98" name="AutoShape 14"/>
          <p:cNvSpPr>
            <a:spLocks noChangeArrowheads="1"/>
          </p:cNvSpPr>
          <p:nvPr/>
        </p:nvSpPr>
        <p:spPr bwMode="auto">
          <a:xfrm>
            <a:off x="6138863" y="3201988"/>
            <a:ext cx="358775" cy="576262"/>
          </a:xfrm>
          <a:prstGeom prst="downArrow">
            <a:avLst>
              <a:gd name="adj1" fmla="val 50000"/>
              <a:gd name="adj2" fmla="val 40155"/>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99" name="Rectangle 15"/>
          <p:cNvSpPr>
            <a:spLocks noChangeArrowheads="1"/>
          </p:cNvSpPr>
          <p:nvPr/>
        </p:nvSpPr>
        <p:spPr bwMode="auto">
          <a:xfrm>
            <a:off x="5076825" y="3897313"/>
            <a:ext cx="3527425" cy="21590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0000" name="AutoShape 16"/>
          <p:cNvSpPr>
            <a:spLocks noChangeArrowheads="1"/>
          </p:cNvSpPr>
          <p:nvPr/>
        </p:nvSpPr>
        <p:spPr bwMode="auto">
          <a:xfrm>
            <a:off x="6602413" y="4310063"/>
            <a:ext cx="503237" cy="576262"/>
          </a:xfrm>
          <a:prstGeom prst="downArrow">
            <a:avLst>
              <a:gd name="adj1" fmla="val 50000"/>
              <a:gd name="adj2" fmla="val 286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 name="Slide Number Placeholder 2"/>
          <p:cNvSpPr>
            <a:spLocks noGrp="1"/>
          </p:cNvSpPr>
          <p:nvPr>
            <p:ph type="sldNum" sz="quarter" idx="12"/>
          </p:nvPr>
        </p:nvSpPr>
        <p:spPr/>
        <p:txBody>
          <a:bodyPr/>
          <a:lstStyle/>
          <a:p>
            <a:fld id="{E72BDC46-6F47-4AB5-98F3-E57E0E1A91C5}" type="slidenum">
              <a:rPr lang="en-GB" smtClean="0"/>
              <a:t>46</a:t>
            </a:fld>
            <a:endParaRPr lang="en-GB"/>
          </a:p>
        </p:txBody>
      </p:sp>
    </p:spTree>
    <p:extLst>
      <p:ext uri="{BB962C8B-B14F-4D97-AF65-F5344CB8AC3E}">
        <p14:creationId xmlns:p14="http://schemas.microsoft.com/office/powerpoint/2010/main" val="2370710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998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998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99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000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999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999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69989">
                                            <p:txEl>
                                              <p:pRg st="2" end="2"/>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999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69989">
                                            <p:txEl>
                                              <p:pRg st="3" end="3"/>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000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69989">
                                            <p:txEl>
                                              <p:pRg st="5" end="5"/>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69989">
                                            <p:txEl>
                                              <p:pRg st="6" end="6"/>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16998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7" grpId="0" animBg="1"/>
      <p:bldP spid="169998" grpId="0" animBg="1"/>
      <p:bldP spid="169999" grpId="0" animBg="1"/>
      <p:bldP spid="170000"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416603" y="476672"/>
            <a:ext cx="8260672" cy="1039427"/>
          </a:xfrm>
          <a:ln/>
        </p:spPr>
        <p:txBody>
          <a:bodyPr/>
          <a:lstStyle/>
          <a:p>
            <a:r>
              <a:rPr lang="en-GB" altLang="en-US" dirty="0"/>
              <a:t>The Decision Strategies</a:t>
            </a:r>
            <a:br>
              <a:rPr lang="en-GB" altLang="en-US" dirty="0"/>
            </a:br>
            <a:r>
              <a:rPr lang="en-GB" altLang="en-US" sz="2000" dirty="0"/>
              <a:t>Overview</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90469"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90470" name="Rectangle 6"/>
          <p:cNvSpPr>
            <a:spLocks noChangeArrowheads="1"/>
          </p:cNvSpPr>
          <p:nvPr/>
        </p:nvSpPr>
        <p:spPr bwMode="auto">
          <a:xfrm>
            <a:off x="933450" y="3249613"/>
            <a:ext cx="2917825"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90498" name="Group 34"/>
          <p:cNvGrpSpPr>
            <a:grpSpLocks/>
          </p:cNvGrpSpPr>
          <p:nvPr/>
        </p:nvGrpSpPr>
        <p:grpSpPr bwMode="auto">
          <a:xfrm>
            <a:off x="4695825" y="2708275"/>
            <a:ext cx="3981450" cy="2206625"/>
            <a:chOff x="2958" y="1706"/>
            <a:chExt cx="2508" cy="1390"/>
          </a:xfrm>
        </p:grpSpPr>
        <p:grpSp>
          <p:nvGrpSpPr>
            <p:cNvPr id="190499" name="Group 35"/>
            <p:cNvGrpSpPr>
              <a:grpSpLocks noChangeAspect="1"/>
            </p:cNvGrpSpPr>
            <p:nvPr/>
          </p:nvGrpSpPr>
          <p:grpSpPr bwMode="auto">
            <a:xfrm>
              <a:off x="2971" y="1706"/>
              <a:ext cx="2399" cy="1390"/>
              <a:chOff x="3061" y="1162"/>
              <a:chExt cx="2399" cy="1390"/>
            </a:xfrm>
          </p:grpSpPr>
          <p:sp>
            <p:nvSpPr>
              <p:cNvPr id="190500"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0501"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0502"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90503"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90504"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90505"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90506"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90507"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90508"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90509"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90510"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90511"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90512"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90513"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90514"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90515"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90516"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90517"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90518"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90519"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90520"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90521"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90522"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90523"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90524"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47</a:t>
            </a:fld>
            <a:endParaRPr lang="en-GB"/>
          </a:p>
        </p:txBody>
      </p:sp>
    </p:spTree>
    <p:extLst>
      <p:ext uri="{BB962C8B-B14F-4D97-AF65-F5344CB8AC3E}">
        <p14:creationId xmlns:p14="http://schemas.microsoft.com/office/powerpoint/2010/main" val="2803375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04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0"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72036" name="Rectangle 4"/>
          <p:cNvSpPr>
            <a:spLocks noGrp="1" noChangeArrowheads="1"/>
          </p:cNvSpPr>
          <p:nvPr>
            <p:ph type="title"/>
          </p:nvPr>
        </p:nvSpPr>
        <p:spPr>
          <a:xfrm>
            <a:off x="374430" y="404664"/>
            <a:ext cx="8260672" cy="1039427"/>
          </a:xfrm>
          <a:ln/>
        </p:spPr>
        <p:txBody>
          <a:bodyPr/>
          <a:lstStyle/>
          <a:p>
            <a:r>
              <a:rPr lang="en-GB" altLang="en-US"/>
              <a:t>The Decision Strategies</a:t>
            </a:r>
            <a:br>
              <a:rPr lang="en-GB" altLang="en-US"/>
            </a:br>
            <a:r>
              <a:rPr lang="en-GB" altLang="en-US" sz="2000"/>
              <a:t>Backward Inducters: Simplifier – the desperates</a:t>
            </a:r>
            <a:endParaRPr lang="de-DE" altLang="en-US" sz="2000"/>
          </a:p>
        </p:txBody>
      </p:sp>
      <p:pic>
        <p:nvPicPr>
          <p:cNvPr id="172038" name="Picture 6"/>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79950" y="1844675"/>
            <a:ext cx="4356100" cy="3167063"/>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p:txBody>
          <a:bodyPr/>
          <a:lstStyle/>
          <a:p>
            <a:endParaRPr lang="en-GB"/>
          </a:p>
        </p:txBody>
      </p:sp>
      <p:sp>
        <p:nvSpPr>
          <p:cNvPr id="172037" name="Rectangle 5"/>
          <p:cNvSpPr>
            <a:spLocks noChangeArrowheads="1"/>
          </p:cNvSpPr>
          <p:nvPr/>
        </p:nvSpPr>
        <p:spPr bwMode="auto">
          <a:xfrm>
            <a:off x="541338" y="1916113"/>
            <a:ext cx="3886200" cy="3379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b="1"/>
              <a:t>top-down</a:t>
            </a:r>
          </a:p>
          <a:p>
            <a:pPr lvl="1">
              <a:lnSpc>
                <a:spcPct val="92000"/>
              </a:lnSpc>
              <a:buFont typeface="Wingdings" pitchFamily="2" charset="2"/>
              <a:buChar char="ð"/>
            </a:pPr>
            <a:r>
              <a:rPr lang="en-GB" altLang="en-US" sz="1800"/>
              <a:t>backward induct the optimal decision until DL2</a:t>
            </a:r>
          </a:p>
          <a:p>
            <a:pPr>
              <a:lnSpc>
                <a:spcPct val="92000"/>
              </a:lnSpc>
              <a:buFont typeface="Wingdings" pitchFamily="2" charset="2"/>
              <a:buChar char="§"/>
            </a:pPr>
            <a:r>
              <a:rPr lang="en-GB" altLang="en-US"/>
              <a:t>get </a:t>
            </a:r>
            <a:r>
              <a:rPr lang="en-GB" altLang="en-US" b="1"/>
              <a:t>stuck</a:t>
            </a:r>
            <a:r>
              <a:rPr lang="en-GB" altLang="en-US"/>
              <a:t> on DL2</a:t>
            </a:r>
          </a:p>
          <a:p>
            <a:pPr lvl="1">
              <a:lnSpc>
                <a:spcPct val="92000"/>
              </a:lnSpc>
              <a:buFont typeface="Wingdings" pitchFamily="2" charset="2"/>
              <a:buChar char="ð"/>
            </a:pPr>
            <a:r>
              <a:rPr lang="en-GB" altLang="en-US" sz="1800"/>
              <a:t>apparently do not know how to further reduce the information</a:t>
            </a:r>
          </a:p>
          <a:p>
            <a:pPr lvl="1">
              <a:lnSpc>
                <a:spcPct val="92000"/>
              </a:lnSpc>
              <a:buFont typeface="Wingdings" pitchFamily="2" charset="2"/>
              <a:buChar char="ð"/>
            </a:pPr>
            <a:r>
              <a:rPr lang="en-GB" altLang="en-US" sz="1800" b="1"/>
              <a:t>bottom-up</a:t>
            </a:r>
            <a:r>
              <a:rPr lang="en-GB" altLang="en-US" sz="1800"/>
              <a:t>: take a ‘random’</a:t>
            </a:r>
            <a:r>
              <a:rPr lang="en-GB" altLang="en-US" sz="1800" b="1"/>
              <a:t> </a:t>
            </a:r>
            <a:r>
              <a:rPr lang="en-GB" altLang="en-US" sz="1800"/>
              <a:t>decision on DL1</a:t>
            </a:r>
          </a:p>
          <a:p>
            <a:pPr>
              <a:lnSpc>
                <a:spcPct val="92000"/>
              </a:lnSpc>
              <a:buFont typeface="Wingdings" pitchFamily="2" charset="2"/>
              <a:buChar char="§"/>
            </a:pPr>
            <a:r>
              <a:rPr lang="en-GB" altLang="en-US"/>
              <a:t>… subjects (… %)</a:t>
            </a:r>
            <a:endParaRPr lang="en-GB" altLang="en-US" b="1"/>
          </a:p>
        </p:txBody>
      </p:sp>
      <p:grpSp>
        <p:nvGrpSpPr>
          <p:cNvPr id="172039" name="Group 7"/>
          <p:cNvGrpSpPr>
            <a:grpSpLocks/>
          </p:cNvGrpSpPr>
          <p:nvPr/>
        </p:nvGrpSpPr>
        <p:grpSpPr bwMode="auto">
          <a:xfrm>
            <a:off x="5795963" y="2008188"/>
            <a:ext cx="1041400" cy="792162"/>
            <a:chOff x="3651" y="1258"/>
            <a:chExt cx="656" cy="499"/>
          </a:xfrm>
        </p:grpSpPr>
        <p:sp>
          <p:nvSpPr>
            <p:cNvPr id="172040" name="AutoShape 8"/>
            <p:cNvSpPr>
              <a:spLocks noChangeArrowheads="1"/>
            </p:cNvSpPr>
            <p:nvPr/>
          </p:nvSpPr>
          <p:spPr bwMode="auto">
            <a:xfrm>
              <a:off x="365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2041" name="AutoShape 9"/>
            <p:cNvSpPr>
              <a:spLocks noChangeArrowheads="1"/>
            </p:cNvSpPr>
            <p:nvPr/>
          </p:nvSpPr>
          <p:spPr bwMode="auto">
            <a:xfrm>
              <a:off x="3826"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2042" name="AutoShape 10"/>
            <p:cNvSpPr>
              <a:spLocks noChangeArrowheads="1"/>
            </p:cNvSpPr>
            <p:nvPr/>
          </p:nvSpPr>
          <p:spPr bwMode="auto">
            <a:xfrm>
              <a:off x="4003"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72043" name="AutoShape 11"/>
            <p:cNvSpPr>
              <a:spLocks noChangeArrowheads="1"/>
            </p:cNvSpPr>
            <p:nvPr/>
          </p:nvSpPr>
          <p:spPr bwMode="auto">
            <a:xfrm>
              <a:off x="417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grpSp>
      <p:sp>
        <p:nvSpPr>
          <p:cNvPr id="172044" name="AutoShape 12"/>
          <p:cNvSpPr>
            <a:spLocks/>
          </p:cNvSpPr>
          <p:nvPr/>
        </p:nvSpPr>
        <p:spPr bwMode="auto">
          <a:xfrm rot="5400000" flipV="1">
            <a:off x="6249988" y="2684463"/>
            <a:ext cx="144462" cy="792162"/>
          </a:xfrm>
          <a:prstGeom prst="rightBrace">
            <a:avLst>
              <a:gd name="adj1" fmla="val 137088"/>
              <a:gd name="adj2" fmla="val 50000"/>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2045" name="AutoShape 13"/>
          <p:cNvSpPr>
            <a:spLocks noChangeArrowheads="1"/>
          </p:cNvSpPr>
          <p:nvPr/>
        </p:nvSpPr>
        <p:spPr bwMode="auto">
          <a:xfrm>
            <a:off x="6138863" y="3213100"/>
            <a:ext cx="358775" cy="576263"/>
          </a:xfrm>
          <a:prstGeom prst="downArrow">
            <a:avLst>
              <a:gd name="adj1" fmla="val 50000"/>
              <a:gd name="adj2" fmla="val 40155"/>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2046" name="Rectangle 14"/>
          <p:cNvSpPr>
            <a:spLocks noChangeArrowheads="1"/>
          </p:cNvSpPr>
          <p:nvPr/>
        </p:nvSpPr>
        <p:spPr bwMode="auto">
          <a:xfrm>
            <a:off x="5076825" y="3897313"/>
            <a:ext cx="3527425" cy="21590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2047" name="AutoShape 15"/>
          <p:cNvSpPr>
            <a:spLocks noChangeArrowheads="1"/>
          </p:cNvSpPr>
          <p:nvPr/>
        </p:nvSpPr>
        <p:spPr bwMode="auto">
          <a:xfrm flipV="1">
            <a:off x="6602413" y="4221163"/>
            <a:ext cx="503237" cy="576262"/>
          </a:xfrm>
          <a:prstGeom prst="downArrow">
            <a:avLst>
              <a:gd name="adj1" fmla="val 50000"/>
              <a:gd name="adj2" fmla="val 286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 name="Slide Number Placeholder 2"/>
          <p:cNvSpPr>
            <a:spLocks noGrp="1"/>
          </p:cNvSpPr>
          <p:nvPr>
            <p:ph type="sldNum" sz="quarter" idx="12"/>
          </p:nvPr>
        </p:nvSpPr>
        <p:spPr/>
        <p:txBody>
          <a:bodyPr/>
          <a:lstStyle/>
          <a:p>
            <a:fld id="{E72BDC46-6F47-4AB5-98F3-E57E0E1A91C5}" type="slidenum">
              <a:rPr lang="en-GB" smtClean="0"/>
              <a:t>48</a:t>
            </a:fld>
            <a:endParaRPr lang="en-GB"/>
          </a:p>
        </p:txBody>
      </p:sp>
    </p:spTree>
    <p:extLst>
      <p:ext uri="{BB962C8B-B14F-4D97-AF65-F5344CB8AC3E}">
        <p14:creationId xmlns:p14="http://schemas.microsoft.com/office/powerpoint/2010/main" val="3628266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203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203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203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20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20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2045"/>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204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72037">
                                            <p:txEl>
                                              <p:pRg st="2" end="2"/>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72037">
                                            <p:txEl>
                                              <p:pRg st="3" end="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72037">
                                            <p:txEl>
                                              <p:pRg st="4" end="4"/>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204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720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4" grpId="0" animBg="1"/>
      <p:bldP spid="172045" grpId="0" animBg="1"/>
      <p:bldP spid="172046" grpId="0" animBg="1"/>
      <p:bldP spid="172047"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78180" name="Rectangle 4"/>
          <p:cNvSpPr>
            <a:spLocks noGrp="1" noChangeArrowheads="1"/>
          </p:cNvSpPr>
          <p:nvPr>
            <p:ph type="title"/>
          </p:nvPr>
        </p:nvSpPr>
        <p:spPr>
          <a:xfrm>
            <a:off x="541338" y="332656"/>
            <a:ext cx="8260672" cy="1111435"/>
          </a:xfrm>
          <a:ln/>
        </p:spPr>
        <p:txBody>
          <a:bodyPr/>
          <a:lstStyle/>
          <a:p>
            <a:r>
              <a:rPr lang="en-GB" altLang="en-US" dirty="0"/>
              <a:t>The Decision Strategies</a:t>
            </a:r>
            <a:br>
              <a:rPr lang="en-GB" altLang="en-US" dirty="0"/>
            </a:br>
            <a:r>
              <a:rPr lang="en-GB" altLang="en-US" sz="2000" dirty="0"/>
              <a:t>Backward </a:t>
            </a:r>
            <a:r>
              <a:rPr lang="en-GB" altLang="en-US" sz="2000" dirty="0" err="1"/>
              <a:t>Inducters</a:t>
            </a:r>
            <a:r>
              <a:rPr lang="en-GB" altLang="en-US" sz="2000" dirty="0"/>
              <a:t>: Simplifier – Effort &amp; Time Savers</a:t>
            </a:r>
            <a:endParaRPr lang="de-DE" altLang="en-US" sz="2000" dirty="0"/>
          </a:p>
        </p:txBody>
      </p:sp>
      <p:pic>
        <p:nvPicPr>
          <p:cNvPr id="178182" name="Picture 6"/>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79950" y="1844675"/>
            <a:ext cx="4356100" cy="3167063"/>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p:txBody>
          <a:bodyPr/>
          <a:lstStyle/>
          <a:p>
            <a:endParaRPr lang="en-GB"/>
          </a:p>
        </p:txBody>
      </p:sp>
      <p:sp>
        <p:nvSpPr>
          <p:cNvPr id="178181" name="Rectangle 5"/>
          <p:cNvSpPr>
            <a:spLocks noChangeArrowheads="1"/>
          </p:cNvSpPr>
          <p:nvPr/>
        </p:nvSpPr>
        <p:spPr bwMode="auto">
          <a:xfrm>
            <a:off x="541338" y="1916113"/>
            <a:ext cx="3886200" cy="3379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a:t>first decision </a:t>
            </a:r>
            <a:r>
              <a:rPr lang="en-GB" altLang="en-US" b="1"/>
              <a:t>bottom-up</a:t>
            </a:r>
          </a:p>
          <a:p>
            <a:pPr lvl="1">
              <a:lnSpc>
                <a:spcPct val="92000"/>
              </a:lnSpc>
              <a:buFont typeface="Wingdings" pitchFamily="2" charset="2"/>
              <a:buChar char="ð"/>
            </a:pPr>
            <a:r>
              <a:rPr lang="en-GB" altLang="en-US" sz="1800"/>
              <a:t>made on DL1</a:t>
            </a:r>
          </a:p>
          <a:p>
            <a:pPr lvl="1">
              <a:lnSpc>
                <a:spcPct val="92000"/>
              </a:lnSpc>
              <a:buFont typeface="Wingdings" pitchFamily="2" charset="2"/>
              <a:buChar char="ð"/>
            </a:pPr>
            <a:r>
              <a:rPr lang="en-GB" altLang="en-US" sz="1800"/>
              <a:t>number of decisions reduced to 6</a:t>
            </a:r>
          </a:p>
          <a:p>
            <a:pPr>
              <a:lnSpc>
                <a:spcPct val="92000"/>
              </a:lnSpc>
              <a:buFont typeface="Wingdings" pitchFamily="2" charset="2"/>
              <a:buChar char="§"/>
            </a:pPr>
            <a:r>
              <a:rPr lang="en-GB" altLang="en-US"/>
              <a:t>remaining decisions </a:t>
            </a:r>
            <a:r>
              <a:rPr lang="en-GB" altLang="en-US" b="1"/>
              <a:t>top-down</a:t>
            </a:r>
          </a:p>
          <a:p>
            <a:pPr lvl="1">
              <a:lnSpc>
                <a:spcPct val="92000"/>
              </a:lnSpc>
              <a:buFont typeface="Wingdings" pitchFamily="2" charset="2"/>
              <a:buChar char="ð"/>
            </a:pPr>
            <a:r>
              <a:rPr lang="en-GB" altLang="en-US" sz="1800"/>
              <a:t>backward induct the optimal decisions for the remaining branches</a:t>
            </a:r>
            <a:br>
              <a:rPr lang="en-GB" altLang="en-US" sz="1800"/>
            </a:br>
            <a:endParaRPr lang="en-GB" altLang="en-US" sz="700"/>
          </a:p>
          <a:p>
            <a:pPr>
              <a:lnSpc>
                <a:spcPct val="92000"/>
              </a:lnSpc>
              <a:buFont typeface="Wingdings" pitchFamily="2" charset="2"/>
              <a:buChar char="§"/>
            </a:pPr>
            <a:r>
              <a:rPr lang="en-GB" altLang="en-US"/>
              <a:t>... subjects (…%)</a:t>
            </a:r>
            <a:endParaRPr lang="en-GB" altLang="en-US" b="1"/>
          </a:p>
        </p:txBody>
      </p:sp>
      <p:sp>
        <p:nvSpPr>
          <p:cNvPr id="178192" name="Rectangle 16"/>
          <p:cNvSpPr>
            <a:spLocks noChangeArrowheads="1"/>
          </p:cNvSpPr>
          <p:nvPr/>
        </p:nvSpPr>
        <p:spPr bwMode="auto">
          <a:xfrm>
            <a:off x="5724525" y="1844675"/>
            <a:ext cx="1152525" cy="2232025"/>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193" name="AutoShape 17"/>
          <p:cNvSpPr>
            <a:spLocks noChangeArrowheads="1"/>
          </p:cNvSpPr>
          <p:nvPr/>
        </p:nvSpPr>
        <p:spPr bwMode="auto">
          <a:xfrm flipV="1">
            <a:off x="6602413" y="4221163"/>
            <a:ext cx="503237" cy="576262"/>
          </a:xfrm>
          <a:prstGeom prst="downArrow">
            <a:avLst>
              <a:gd name="adj1" fmla="val 50000"/>
              <a:gd name="adj2" fmla="val 286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78194" name="Group 18"/>
          <p:cNvGrpSpPr>
            <a:grpSpLocks/>
          </p:cNvGrpSpPr>
          <p:nvPr/>
        </p:nvGrpSpPr>
        <p:grpSpPr bwMode="auto">
          <a:xfrm>
            <a:off x="5795963" y="2008188"/>
            <a:ext cx="1041400" cy="792162"/>
            <a:chOff x="3651" y="1258"/>
            <a:chExt cx="656" cy="499"/>
          </a:xfrm>
        </p:grpSpPr>
        <p:sp>
          <p:nvSpPr>
            <p:cNvPr id="178195" name="AutoShape 19"/>
            <p:cNvSpPr>
              <a:spLocks noChangeArrowheads="1"/>
            </p:cNvSpPr>
            <p:nvPr/>
          </p:nvSpPr>
          <p:spPr bwMode="auto">
            <a:xfrm>
              <a:off x="365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196" name="AutoShape 20"/>
            <p:cNvSpPr>
              <a:spLocks noChangeArrowheads="1"/>
            </p:cNvSpPr>
            <p:nvPr/>
          </p:nvSpPr>
          <p:spPr bwMode="auto">
            <a:xfrm>
              <a:off x="3826"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197" name="AutoShape 21"/>
            <p:cNvSpPr>
              <a:spLocks noChangeArrowheads="1"/>
            </p:cNvSpPr>
            <p:nvPr/>
          </p:nvSpPr>
          <p:spPr bwMode="auto">
            <a:xfrm>
              <a:off x="4003"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78198" name="AutoShape 22"/>
            <p:cNvSpPr>
              <a:spLocks noChangeArrowheads="1"/>
            </p:cNvSpPr>
            <p:nvPr/>
          </p:nvSpPr>
          <p:spPr bwMode="auto">
            <a:xfrm>
              <a:off x="417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grpSp>
      <p:sp>
        <p:nvSpPr>
          <p:cNvPr id="178199" name="AutoShape 23"/>
          <p:cNvSpPr>
            <a:spLocks/>
          </p:cNvSpPr>
          <p:nvPr/>
        </p:nvSpPr>
        <p:spPr bwMode="auto">
          <a:xfrm rot="5400000" flipV="1">
            <a:off x="6249988" y="2684463"/>
            <a:ext cx="144462" cy="792162"/>
          </a:xfrm>
          <a:prstGeom prst="rightBrace">
            <a:avLst>
              <a:gd name="adj1" fmla="val 137088"/>
              <a:gd name="adj2" fmla="val 50000"/>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00" name="AutoShape 24"/>
          <p:cNvSpPr>
            <a:spLocks noChangeArrowheads="1"/>
          </p:cNvSpPr>
          <p:nvPr/>
        </p:nvSpPr>
        <p:spPr bwMode="auto">
          <a:xfrm>
            <a:off x="6138863" y="3213100"/>
            <a:ext cx="358775" cy="576263"/>
          </a:xfrm>
          <a:prstGeom prst="downArrow">
            <a:avLst>
              <a:gd name="adj1" fmla="val 50000"/>
              <a:gd name="adj2" fmla="val 40155"/>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 name="Slide Number Placeholder 2"/>
          <p:cNvSpPr>
            <a:spLocks noGrp="1"/>
          </p:cNvSpPr>
          <p:nvPr>
            <p:ph type="sldNum" sz="quarter" idx="12"/>
          </p:nvPr>
        </p:nvSpPr>
        <p:spPr/>
        <p:txBody>
          <a:bodyPr/>
          <a:lstStyle/>
          <a:p>
            <a:fld id="{E72BDC46-6F47-4AB5-98F3-E57E0E1A91C5}" type="slidenum">
              <a:rPr lang="en-GB" smtClean="0"/>
              <a:t>49</a:t>
            </a:fld>
            <a:endParaRPr lang="en-GB"/>
          </a:p>
        </p:txBody>
      </p:sp>
    </p:spTree>
    <p:extLst>
      <p:ext uri="{BB962C8B-B14F-4D97-AF65-F5344CB8AC3E}">
        <p14:creationId xmlns:p14="http://schemas.microsoft.com/office/powerpoint/2010/main" val="2031865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818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818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818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819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8181">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8181">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8181">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78181">
                                            <p:txEl>
                                              <p:pRg st="4" end="4"/>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7819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819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820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818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92" grpId="0" animBg="1"/>
      <p:bldP spid="178193" grpId="0" animBg="1"/>
      <p:bldP spid="178199" grpId="0" animBg="1"/>
      <p:bldP spid="17820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47"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72BDC46-6F47-4AB5-98F3-E57E0E1A91C5}" type="slidenum">
              <a:rPr lang="en-GB" smtClean="0"/>
              <a:t>5</a:t>
            </a:fld>
            <a:endParaRPr lang="en-GB"/>
          </a:p>
        </p:txBody>
      </p:sp>
    </p:spTree>
    <p:custDataLst>
      <p:tags r:id="rId1"/>
    </p:custDataLst>
    <p:extLst>
      <p:ext uri="{BB962C8B-B14F-4D97-AF65-F5344CB8AC3E}">
        <p14:creationId xmlns:p14="http://schemas.microsoft.com/office/powerpoint/2010/main" val="42906938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95819" y="404664"/>
            <a:ext cx="8260672" cy="1039427"/>
          </a:xfrm>
          <a:ln/>
        </p:spPr>
        <p:txBody>
          <a:bodyPr/>
          <a:lstStyle/>
          <a:p>
            <a:r>
              <a:rPr lang="en-GB" altLang="en-US" dirty="0"/>
              <a:t>The Decision Strategies</a:t>
            </a:r>
            <a:br>
              <a:rPr lang="en-GB" altLang="en-US" dirty="0"/>
            </a:br>
            <a:r>
              <a:rPr lang="en-GB" altLang="en-US" sz="2000" dirty="0"/>
              <a:t>Overview</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74085"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74086" name="Rectangle 6"/>
          <p:cNvSpPr>
            <a:spLocks noChangeArrowheads="1"/>
          </p:cNvSpPr>
          <p:nvPr/>
        </p:nvSpPr>
        <p:spPr bwMode="auto">
          <a:xfrm>
            <a:off x="503238" y="4040188"/>
            <a:ext cx="2773362" cy="360362"/>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74114" name="Group 34"/>
          <p:cNvGrpSpPr>
            <a:grpSpLocks/>
          </p:cNvGrpSpPr>
          <p:nvPr/>
        </p:nvGrpSpPr>
        <p:grpSpPr bwMode="auto">
          <a:xfrm>
            <a:off x="4695825" y="2708275"/>
            <a:ext cx="3981450" cy="2206625"/>
            <a:chOff x="2958" y="1706"/>
            <a:chExt cx="2508" cy="1390"/>
          </a:xfrm>
        </p:grpSpPr>
        <p:grpSp>
          <p:nvGrpSpPr>
            <p:cNvPr id="174115" name="Group 35"/>
            <p:cNvGrpSpPr>
              <a:grpSpLocks noChangeAspect="1"/>
            </p:cNvGrpSpPr>
            <p:nvPr/>
          </p:nvGrpSpPr>
          <p:grpSpPr bwMode="auto">
            <a:xfrm>
              <a:off x="2971" y="1706"/>
              <a:ext cx="2399" cy="1390"/>
              <a:chOff x="3061" y="1162"/>
              <a:chExt cx="2399" cy="1390"/>
            </a:xfrm>
          </p:grpSpPr>
          <p:sp>
            <p:nvSpPr>
              <p:cNvPr id="174116"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4117"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4118"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74119"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74120"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74121"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74122"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74123"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74124"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74125"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74126"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74127"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74128"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74129"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74130"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74131"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74132"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74133"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74134"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74135"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74136"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74137"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74138"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74139"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74140"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50</a:t>
            </a:fld>
            <a:endParaRPr lang="en-GB"/>
          </a:p>
        </p:txBody>
      </p:sp>
    </p:spTree>
    <p:extLst>
      <p:ext uri="{BB962C8B-B14F-4D97-AF65-F5344CB8AC3E}">
        <p14:creationId xmlns:p14="http://schemas.microsoft.com/office/powerpoint/2010/main" val="3496168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82276" name="Rectangle 4"/>
          <p:cNvSpPr>
            <a:spLocks noGrp="1" noChangeArrowheads="1"/>
          </p:cNvSpPr>
          <p:nvPr>
            <p:ph type="title"/>
          </p:nvPr>
        </p:nvSpPr>
        <p:spPr>
          <a:xfrm>
            <a:off x="395536" y="404664"/>
            <a:ext cx="8260672" cy="1039427"/>
          </a:xfrm>
          <a:ln/>
        </p:spPr>
        <p:txBody>
          <a:bodyPr/>
          <a:lstStyle/>
          <a:p>
            <a:r>
              <a:rPr lang="en-GB" altLang="en-US" dirty="0"/>
              <a:t>The Decision Strategies</a:t>
            </a:r>
            <a:br>
              <a:rPr lang="en-GB" altLang="en-US" dirty="0"/>
            </a:br>
            <a:r>
              <a:rPr lang="en-GB" altLang="en-US" sz="2000" dirty="0"/>
              <a:t>Forward Worker</a:t>
            </a:r>
            <a:endParaRPr lang="de-DE" altLang="en-US" sz="2000" dirty="0"/>
          </a:p>
        </p:txBody>
      </p:sp>
      <p:pic>
        <p:nvPicPr>
          <p:cNvPr id="182278" name="Picture 6"/>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79950" y="1844675"/>
            <a:ext cx="4356100" cy="3167063"/>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p:txBody>
          <a:bodyPr/>
          <a:lstStyle/>
          <a:p>
            <a:endParaRPr lang="en-GB"/>
          </a:p>
        </p:txBody>
      </p:sp>
      <p:sp>
        <p:nvSpPr>
          <p:cNvPr id="182277" name="Rectangle 5"/>
          <p:cNvSpPr>
            <a:spLocks noChangeArrowheads="1"/>
          </p:cNvSpPr>
          <p:nvPr/>
        </p:nvSpPr>
        <p:spPr bwMode="auto">
          <a:xfrm>
            <a:off x="541338" y="1916113"/>
            <a:ext cx="3886200" cy="3379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800" b="1"/>
              <a:t>bottom-up</a:t>
            </a:r>
          </a:p>
          <a:p>
            <a:pPr lvl="1">
              <a:lnSpc>
                <a:spcPct val="92000"/>
              </a:lnSpc>
              <a:buFont typeface="Wingdings" pitchFamily="2" charset="2"/>
              <a:buChar char="§"/>
            </a:pPr>
            <a:r>
              <a:rPr lang="en-GB" altLang="en-US" sz="1400"/>
              <a:t>check (most of the) 64 payoffs</a:t>
            </a:r>
          </a:p>
          <a:p>
            <a:pPr lvl="2">
              <a:lnSpc>
                <a:spcPct val="92000"/>
              </a:lnSpc>
              <a:buFont typeface="Wingdings" pitchFamily="2" charset="2"/>
              <a:buChar char="ð"/>
            </a:pPr>
            <a:r>
              <a:rPr lang="en-GB" altLang="en-US"/>
              <a:t>make a move on DL1</a:t>
            </a:r>
          </a:p>
          <a:p>
            <a:pPr lvl="1">
              <a:lnSpc>
                <a:spcPct val="92000"/>
              </a:lnSpc>
              <a:buFont typeface="Wingdings" pitchFamily="2" charset="2"/>
              <a:buChar char="§"/>
            </a:pPr>
            <a:r>
              <a:rPr lang="en-GB" altLang="en-US" sz="1400"/>
              <a:t>check the remaining 16 payoffs</a:t>
            </a:r>
          </a:p>
          <a:p>
            <a:pPr lvl="2">
              <a:lnSpc>
                <a:spcPct val="92000"/>
              </a:lnSpc>
              <a:buFont typeface="Wingdings" pitchFamily="2" charset="2"/>
              <a:buChar char="ð"/>
            </a:pPr>
            <a:r>
              <a:rPr lang="en-GB" altLang="en-US"/>
              <a:t>make a move on DL2</a:t>
            </a:r>
          </a:p>
          <a:p>
            <a:pPr lvl="1">
              <a:lnSpc>
                <a:spcPct val="92000"/>
              </a:lnSpc>
              <a:buFont typeface="Wingdings" pitchFamily="2" charset="2"/>
              <a:buChar char="§"/>
            </a:pPr>
            <a:r>
              <a:rPr lang="en-GB" altLang="en-US" sz="1400"/>
              <a:t>check the remaining 4 payoffs</a:t>
            </a:r>
          </a:p>
          <a:p>
            <a:pPr lvl="2">
              <a:lnSpc>
                <a:spcPct val="92000"/>
              </a:lnSpc>
              <a:buFont typeface="Wingdings" pitchFamily="2" charset="2"/>
              <a:buChar char="ð"/>
            </a:pPr>
            <a:r>
              <a:rPr lang="en-GB" altLang="en-US"/>
              <a:t>make a move on DL3</a:t>
            </a:r>
            <a:br>
              <a:rPr lang="en-GB" altLang="en-US"/>
            </a:br>
            <a:endParaRPr lang="en-GB" altLang="en-US"/>
          </a:p>
          <a:p>
            <a:pPr>
              <a:lnSpc>
                <a:spcPct val="92000"/>
              </a:lnSpc>
              <a:buFont typeface="Wingdings" pitchFamily="2" charset="2"/>
              <a:buChar char="ð"/>
            </a:pPr>
            <a:r>
              <a:rPr lang="en-GB" altLang="en-US"/>
              <a:t>no decision is taken in advance!</a:t>
            </a:r>
          </a:p>
          <a:p>
            <a:pPr>
              <a:lnSpc>
                <a:spcPct val="92000"/>
              </a:lnSpc>
              <a:buFont typeface="Wingdings" pitchFamily="2" charset="2"/>
              <a:buChar char="ð"/>
            </a:pPr>
            <a:r>
              <a:rPr lang="en-GB" altLang="en-US"/>
              <a:t>decisions will only be made when subjects get to a decision node</a:t>
            </a:r>
            <a:br>
              <a:rPr lang="en-GB" altLang="en-US"/>
            </a:br>
            <a:endParaRPr lang="en-GB" altLang="en-US" sz="800"/>
          </a:p>
          <a:p>
            <a:pPr>
              <a:lnSpc>
                <a:spcPct val="92000"/>
              </a:lnSpc>
              <a:buFont typeface="Wingdings" pitchFamily="2" charset="2"/>
              <a:buChar char="§"/>
            </a:pPr>
            <a:r>
              <a:rPr lang="en-GB" altLang="en-US"/>
              <a:t>31 subjects (34%)</a:t>
            </a:r>
          </a:p>
          <a:p>
            <a:pPr>
              <a:lnSpc>
                <a:spcPct val="92000"/>
              </a:lnSpc>
              <a:buFont typeface="Wingdings" pitchFamily="2" charset="2"/>
              <a:buChar char="§"/>
            </a:pPr>
            <a:endParaRPr lang="en-GB" altLang="en-US"/>
          </a:p>
        </p:txBody>
      </p:sp>
      <p:sp>
        <p:nvSpPr>
          <p:cNvPr id="182280" name="AutoShape 8"/>
          <p:cNvSpPr>
            <a:spLocks noChangeArrowheads="1"/>
          </p:cNvSpPr>
          <p:nvPr/>
        </p:nvSpPr>
        <p:spPr bwMode="auto">
          <a:xfrm flipV="1">
            <a:off x="6602413" y="4221163"/>
            <a:ext cx="503237" cy="576262"/>
          </a:xfrm>
          <a:prstGeom prst="downArrow">
            <a:avLst>
              <a:gd name="adj1" fmla="val 50000"/>
              <a:gd name="adj2" fmla="val 286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2282" name="AutoShape 10"/>
          <p:cNvSpPr>
            <a:spLocks noChangeArrowheads="1"/>
          </p:cNvSpPr>
          <p:nvPr/>
        </p:nvSpPr>
        <p:spPr bwMode="auto">
          <a:xfrm flipV="1">
            <a:off x="6138863" y="3213100"/>
            <a:ext cx="358775" cy="576263"/>
          </a:xfrm>
          <a:prstGeom prst="downArrow">
            <a:avLst>
              <a:gd name="adj1" fmla="val 50000"/>
              <a:gd name="adj2" fmla="val 40155"/>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2283" name="AutoShape 11"/>
          <p:cNvSpPr>
            <a:spLocks noChangeArrowheads="1"/>
          </p:cNvSpPr>
          <p:nvPr/>
        </p:nvSpPr>
        <p:spPr bwMode="auto">
          <a:xfrm flipV="1">
            <a:off x="5795963" y="1997075"/>
            <a:ext cx="215900" cy="792163"/>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2285" name="Oval 13"/>
          <p:cNvSpPr>
            <a:spLocks noChangeArrowheads="1"/>
          </p:cNvSpPr>
          <p:nvPr/>
        </p:nvSpPr>
        <p:spPr bwMode="auto">
          <a:xfrm>
            <a:off x="5724525" y="2889250"/>
            <a:ext cx="360363" cy="142875"/>
          </a:xfrm>
          <a:prstGeom prst="ellipse">
            <a:avLst/>
          </a:prstGeom>
          <a:noFill/>
          <a:ln w="15875">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2287" name="Rectangle 15"/>
          <p:cNvSpPr>
            <a:spLocks noChangeArrowheads="1"/>
          </p:cNvSpPr>
          <p:nvPr/>
        </p:nvSpPr>
        <p:spPr bwMode="auto">
          <a:xfrm>
            <a:off x="5724525" y="1844675"/>
            <a:ext cx="1152525" cy="2232025"/>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 name="Slide Number Placeholder 2"/>
          <p:cNvSpPr>
            <a:spLocks noGrp="1"/>
          </p:cNvSpPr>
          <p:nvPr>
            <p:ph type="sldNum" sz="quarter" idx="12"/>
          </p:nvPr>
        </p:nvSpPr>
        <p:spPr/>
        <p:txBody>
          <a:bodyPr/>
          <a:lstStyle/>
          <a:p>
            <a:fld id="{E72BDC46-6F47-4AB5-98F3-E57E0E1A91C5}" type="slidenum">
              <a:rPr lang="en-GB" smtClean="0"/>
              <a:t>51</a:t>
            </a:fld>
            <a:endParaRPr lang="en-GB"/>
          </a:p>
        </p:txBody>
      </p:sp>
    </p:spTree>
    <p:extLst>
      <p:ext uri="{BB962C8B-B14F-4D97-AF65-F5344CB8AC3E}">
        <p14:creationId xmlns:p14="http://schemas.microsoft.com/office/powerpoint/2010/main" val="203502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22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227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227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2277">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228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228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82277">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2277">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228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228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82277">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2277">
                                            <p:txEl>
                                              <p:pRg st="6" end="6"/>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2283"/>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182277">
                                            <p:txEl>
                                              <p:pRg st="7" end="7"/>
                                            </p:txEl>
                                          </p:spTgt>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182277">
                                            <p:txEl>
                                              <p:pRg st="8" end="8"/>
                                            </p:txEl>
                                          </p:spTgt>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18227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80" grpId="0" animBg="1"/>
      <p:bldP spid="182282" grpId="0" animBg="1"/>
      <p:bldP spid="182283" grpId="0" animBg="1"/>
      <p:bldP spid="182285" grpId="0" animBg="1"/>
      <p:bldP spid="182287"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9896" name="Rectangle 24"/>
          <p:cNvSpPr>
            <a:spLocks noGrp="1" noChangeArrowheads="1"/>
          </p:cNvSpPr>
          <p:nvPr>
            <p:ph type="title"/>
          </p:nvPr>
        </p:nvSpPr>
        <p:spPr>
          <a:ln/>
        </p:spPr>
        <p:txBody>
          <a:bodyPr/>
          <a:lstStyle/>
          <a:p>
            <a:r>
              <a:rPr lang="en-GB" altLang="en-US"/>
              <a:t>The Decision Strategies </a:t>
            </a:r>
            <a:br>
              <a:rPr lang="en-GB" altLang="en-US"/>
            </a:br>
            <a:r>
              <a:rPr lang="en-GB" altLang="en-US" sz="2000"/>
              <a:t>Forward Worker: different groups</a:t>
            </a:r>
            <a:endParaRPr lang="de-DE" altLang="en-US" sz="2000"/>
          </a:p>
        </p:txBody>
      </p:sp>
      <p:grpSp>
        <p:nvGrpSpPr>
          <p:cNvPr id="79877" name="Group 5"/>
          <p:cNvGrpSpPr>
            <a:grpSpLocks/>
          </p:cNvGrpSpPr>
          <p:nvPr/>
        </p:nvGrpSpPr>
        <p:grpSpPr bwMode="auto">
          <a:xfrm>
            <a:off x="3779838" y="1843088"/>
            <a:ext cx="1584325" cy="431800"/>
            <a:chOff x="2245" y="935"/>
            <a:chExt cx="998" cy="272"/>
          </a:xfrm>
        </p:grpSpPr>
        <p:sp>
          <p:nvSpPr>
            <p:cNvPr id="79878" name="Rectangle 6"/>
            <p:cNvSpPr>
              <a:spLocks noChangeArrowheads="1"/>
            </p:cNvSpPr>
            <p:nvPr/>
          </p:nvSpPr>
          <p:spPr bwMode="auto">
            <a:xfrm>
              <a:off x="2245" y="935"/>
              <a:ext cx="998" cy="272"/>
            </a:xfrm>
            <a:prstGeom prst="rect">
              <a:avLst/>
            </a:prstGeom>
            <a:solidFill>
              <a:srgbClr val="00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79" name="Text Box 7"/>
            <p:cNvSpPr txBox="1">
              <a:spLocks noChangeArrowheads="1"/>
            </p:cNvSpPr>
            <p:nvPr/>
          </p:nvSpPr>
          <p:spPr bwMode="auto">
            <a:xfrm>
              <a:off x="2290" y="981"/>
              <a:ext cx="908" cy="19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400" i="1"/>
                <a:t>Decision Level 1</a:t>
              </a:r>
            </a:p>
          </p:txBody>
        </p:sp>
      </p:grpSp>
      <p:cxnSp>
        <p:nvCxnSpPr>
          <p:cNvPr id="79891" name="AutoShape 19"/>
          <p:cNvCxnSpPr>
            <a:cxnSpLocks noChangeShapeType="1"/>
          </p:cNvCxnSpPr>
          <p:nvPr/>
        </p:nvCxnSpPr>
        <p:spPr bwMode="auto">
          <a:xfrm>
            <a:off x="7667625" y="2058988"/>
            <a:ext cx="1588" cy="900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888" name="AutoShape 16"/>
          <p:cNvCxnSpPr>
            <a:cxnSpLocks noChangeShapeType="1"/>
          </p:cNvCxnSpPr>
          <p:nvPr/>
        </p:nvCxnSpPr>
        <p:spPr bwMode="auto">
          <a:xfrm flipH="1">
            <a:off x="1476375" y="2058988"/>
            <a:ext cx="2232025" cy="1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892" name="AutoShape 20"/>
          <p:cNvCxnSpPr>
            <a:cxnSpLocks noChangeShapeType="1"/>
          </p:cNvCxnSpPr>
          <p:nvPr/>
        </p:nvCxnSpPr>
        <p:spPr bwMode="auto">
          <a:xfrm>
            <a:off x="1476375" y="2058988"/>
            <a:ext cx="1588" cy="900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02" name="AutoShape 30"/>
          <p:cNvCxnSpPr>
            <a:cxnSpLocks noChangeShapeType="1"/>
          </p:cNvCxnSpPr>
          <p:nvPr/>
        </p:nvCxnSpPr>
        <p:spPr bwMode="auto">
          <a:xfrm flipH="1">
            <a:off x="5435600" y="2060575"/>
            <a:ext cx="223202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905" name="Group 33"/>
          <p:cNvGrpSpPr>
            <a:grpSpLocks noChangeAspect="1"/>
          </p:cNvGrpSpPr>
          <p:nvPr/>
        </p:nvGrpSpPr>
        <p:grpSpPr bwMode="auto">
          <a:xfrm>
            <a:off x="250825" y="2997200"/>
            <a:ext cx="2519363" cy="1079500"/>
            <a:chOff x="158" y="1979"/>
            <a:chExt cx="1587" cy="680"/>
          </a:xfrm>
        </p:grpSpPr>
        <p:sp>
          <p:nvSpPr>
            <p:cNvPr id="79884" name="AutoShape 12"/>
            <p:cNvSpPr>
              <a:spLocks noChangeAspect="1" noChangeArrowheads="1"/>
            </p:cNvSpPr>
            <p:nvPr/>
          </p:nvSpPr>
          <p:spPr bwMode="auto">
            <a:xfrm>
              <a:off x="158" y="1979"/>
              <a:ext cx="1587" cy="680"/>
            </a:xfrm>
            <a:prstGeom prst="flowChartAlternateProcess">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5" name="Text Box 13"/>
            <p:cNvSpPr txBox="1">
              <a:spLocks noChangeAspect="1" noChangeArrowheads="1"/>
            </p:cNvSpPr>
            <p:nvPr/>
          </p:nvSpPr>
          <p:spPr bwMode="auto">
            <a:xfrm>
              <a:off x="204" y="2024"/>
              <a:ext cx="1451" cy="56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800" b="1">
                  <a:solidFill>
                    <a:schemeClr val="tx1"/>
                  </a:solidFill>
                </a:rPr>
                <a:t>F1</a:t>
              </a:r>
            </a:p>
            <a:p>
              <a:pPr algn="ctr">
                <a:spcBef>
                  <a:spcPct val="50000"/>
                </a:spcBef>
              </a:pPr>
              <a:r>
                <a:rPr lang="en-GB" altLang="en-US" sz="1400">
                  <a:solidFill>
                    <a:schemeClr val="tx1"/>
                  </a:solidFill>
                </a:rPr>
                <a:t>subjects with a specific decision criterion for DL1</a:t>
              </a:r>
            </a:p>
          </p:txBody>
        </p:sp>
      </p:grpSp>
      <p:grpSp>
        <p:nvGrpSpPr>
          <p:cNvPr id="79916" name="Group 44"/>
          <p:cNvGrpSpPr>
            <a:grpSpLocks/>
          </p:cNvGrpSpPr>
          <p:nvPr/>
        </p:nvGrpSpPr>
        <p:grpSpPr bwMode="auto">
          <a:xfrm>
            <a:off x="3132138" y="2347913"/>
            <a:ext cx="2700337" cy="1728787"/>
            <a:chOff x="1973" y="1479"/>
            <a:chExt cx="1701" cy="1089"/>
          </a:xfrm>
        </p:grpSpPr>
        <p:cxnSp>
          <p:nvCxnSpPr>
            <p:cNvPr id="79890" name="AutoShape 18"/>
            <p:cNvCxnSpPr>
              <a:cxnSpLocks noChangeShapeType="1"/>
            </p:cNvCxnSpPr>
            <p:nvPr/>
          </p:nvCxnSpPr>
          <p:spPr bwMode="auto">
            <a:xfrm>
              <a:off x="2880" y="1479"/>
              <a:ext cx="0" cy="38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915" name="Group 43"/>
            <p:cNvGrpSpPr>
              <a:grpSpLocks/>
            </p:cNvGrpSpPr>
            <p:nvPr/>
          </p:nvGrpSpPr>
          <p:grpSpPr bwMode="auto">
            <a:xfrm>
              <a:off x="1973" y="1888"/>
              <a:ext cx="1701" cy="680"/>
              <a:chOff x="1973" y="1888"/>
              <a:chExt cx="1701" cy="680"/>
            </a:xfrm>
          </p:grpSpPr>
          <p:sp>
            <p:nvSpPr>
              <p:cNvPr id="79903" name="AutoShape 31"/>
              <p:cNvSpPr>
                <a:spLocks noChangeArrowheads="1"/>
              </p:cNvSpPr>
              <p:nvPr/>
            </p:nvSpPr>
            <p:spPr bwMode="auto">
              <a:xfrm>
                <a:off x="1973" y="1888"/>
                <a:ext cx="1700" cy="680"/>
              </a:xfrm>
              <a:prstGeom prst="flowChartAlternateProcess">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6" name="Text Box 14"/>
              <p:cNvSpPr txBox="1">
                <a:spLocks noChangeArrowheads="1"/>
              </p:cNvSpPr>
              <p:nvPr/>
            </p:nvSpPr>
            <p:spPr bwMode="auto">
              <a:xfrm>
                <a:off x="1973" y="1933"/>
                <a:ext cx="1701" cy="56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800" b="1" dirty="0">
                    <a:solidFill>
                      <a:schemeClr val="tx1"/>
                    </a:solidFill>
                  </a:rPr>
                  <a:t>F2</a:t>
                </a:r>
              </a:p>
              <a:p>
                <a:pPr algn="ctr">
                  <a:spcBef>
                    <a:spcPct val="50000"/>
                  </a:spcBef>
                </a:pPr>
                <a:r>
                  <a:rPr lang="en-GB" altLang="en-US" sz="1400" dirty="0">
                    <a:solidFill>
                      <a:schemeClr val="tx1"/>
                    </a:solidFill>
                  </a:rPr>
                  <a:t>subjects who change their decision criterion or work one out for DL1</a:t>
                </a:r>
              </a:p>
            </p:txBody>
          </p:sp>
        </p:grpSp>
      </p:grpSp>
      <p:grpSp>
        <p:nvGrpSpPr>
          <p:cNvPr id="79907" name="Group 35"/>
          <p:cNvGrpSpPr>
            <a:grpSpLocks/>
          </p:cNvGrpSpPr>
          <p:nvPr/>
        </p:nvGrpSpPr>
        <p:grpSpPr bwMode="auto">
          <a:xfrm>
            <a:off x="6373813" y="2997200"/>
            <a:ext cx="2519362" cy="1079500"/>
            <a:chOff x="4015" y="1979"/>
            <a:chExt cx="1587" cy="680"/>
          </a:xfrm>
        </p:grpSpPr>
        <p:sp>
          <p:nvSpPr>
            <p:cNvPr id="79904" name="AutoShape 32"/>
            <p:cNvSpPr>
              <a:spLocks noChangeArrowheads="1"/>
            </p:cNvSpPr>
            <p:nvPr/>
          </p:nvSpPr>
          <p:spPr bwMode="auto">
            <a:xfrm>
              <a:off x="4015" y="1979"/>
              <a:ext cx="1587" cy="680"/>
            </a:xfrm>
            <a:prstGeom prst="flowChartAlternateProcess">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7" name="Text Box 15"/>
            <p:cNvSpPr txBox="1">
              <a:spLocks noChangeArrowheads="1"/>
            </p:cNvSpPr>
            <p:nvPr/>
          </p:nvSpPr>
          <p:spPr bwMode="auto">
            <a:xfrm>
              <a:off x="4105" y="2024"/>
              <a:ext cx="1451" cy="56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800" b="1">
                  <a:solidFill>
                    <a:schemeClr val="tx1"/>
                  </a:solidFill>
                </a:rPr>
                <a:t>F3</a:t>
              </a:r>
            </a:p>
            <a:p>
              <a:pPr algn="ctr">
                <a:spcBef>
                  <a:spcPct val="50000"/>
                </a:spcBef>
              </a:pPr>
              <a:r>
                <a:rPr lang="en-GB" altLang="en-US" sz="1400">
                  <a:solidFill>
                    <a:schemeClr val="tx1"/>
                  </a:solidFill>
                </a:rPr>
                <a:t>subjects with no decision criterion for DL1</a:t>
              </a:r>
            </a:p>
          </p:txBody>
        </p:sp>
      </p:grpSp>
      <p:sp>
        <p:nvSpPr>
          <p:cNvPr id="79912" name="Rectangle 40"/>
          <p:cNvSpPr>
            <a:spLocks noChangeArrowheads="1"/>
          </p:cNvSpPr>
          <p:nvPr/>
        </p:nvSpPr>
        <p:spPr bwMode="auto">
          <a:xfrm>
            <a:off x="179388" y="4221163"/>
            <a:ext cx="2663825" cy="223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400"/>
              <a:t>consistent decision on every attempt</a:t>
            </a:r>
          </a:p>
          <a:p>
            <a:pPr>
              <a:lnSpc>
                <a:spcPct val="92000"/>
              </a:lnSpc>
              <a:buFont typeface="Wingdings" pitchFamily="2" charset="2"/>
              <a:buChar char="§"/>
            </a:pPr>
            <a:r>
              <a:rPr lang="en-GB" altLang="en-US" sz="1400"/>
              <a:t>heuristics:</a:t>
            </a:r>
            <a:endParaRPr lang="en-GB" altLang="en-US" sz="1400" b="1"/>
          </a:p>
          <a:p>
            <a:pPr lvl="1">
              <a:lnSpc>
                <a:spcPct val="92000"/>
              </a:lnSpc>
              <a:buFont typeface="Wingdings" pitchFamily="2" charset="2"/>
              <a:buChar char="ð"/>
            </a:pPr>
            <a:r>
              <a:rPr lang="en-GB" altLang="en-US" sz="1400"/>
              <a:t>avoid zero</a:t>
            </a:r>
          </a:p>
          <a:p>
            <a:pPr lvl="1">
              <a:lnSpc>
                <a:spcPct val="92000"/>
              </a:lnSpc>
              <a:buFont typeface="Wingdings" pitchFamily="2" charset="2"/>
              <a:buChar char="ð"/>
            </a:pPr>
            <a:r>
              <a:rPr lang="en-GB" altLang="en-US" sz="1400"/>
              <a:t>avoid small outcomes</a:t>
            </a:r>
          </a:p>
          <a:p>
            <a:pPr lvl="1">
              <a:lnSpc>
                <a:spcPct val="92000"/>
              </a:lnSpc>
              <a:buFont typeface="Wingdings" pitchFamily="2" charset="2"/>
              <a:buChar char="ð"/>
            </a:pPr>
            <a:r>
              <a:rPr lang="en-GB" altLang="en-US" sz="1400"/>
              <a:t>cut-off criteria</a:t>
            </a:r>
          </a:p>
          <a:p>
            <a:pPr lvl="1">
              <a:lnSpc>
                <a:spcPct val="92000"/>
              </a:lnSpc>
              <a:buFont typeface="Wingdings" pitchFamily="2" charset="2"/>
              <a:buChar char="ð"/>
            </a:pPr>
            <a:r>
              <a:rPr lang="en-GB" altLang="en-US" sz="1400"/>
              <a:t>maximum total sum of payoffs</a:t>
            </a:r>
          </a:p>
        </p:txBody>
      </p:sp>
      <p:sp>
        <p:nvSpPr>
          <p:cNvPr id="79913" name="Rectangle 41"/>
          <p:cNvSpPr>
            <a:spLocks noChangeArrowheads="1"/>
          </p:cNvSpPr>
          <p:nvPr/>
        </p:nvSpPr>
        <p:spPr bwMode="auto">
          <a:xfrm>
            <a:off x="3275013" y="4221163"/>
            <a:ext cx="2592387"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400"/>
              <a:t>systematic change of the decision criterion</a:t>
            </a:r>
            <a:endParaRPr lang="en-GB" altLang="en-US" sz="1400" b="1"/>
          </a:p>
          <a:p>
            <a:pPr lvl="1">
              <a:lnSpc>
                <a:spcPct val="92000"/>
              </a:lnSpc>
              <a:buFont typeface="Wingdings" pitchFamily="2" charset="2"/>
              <a:buChar char="ð"/>
            </a:pPr>
            <a:r>
              <a:rPr lang="en-GB" altLang="en-US" sz="1400"/>
              <a:t>seem to be aware that their decisions are suboptimal</a:t>
            </a:r>
          </a:p>
          <a:p>
            <a:pPr lvl="1">
              <a:lnSpc>
                <a:spcPct val="92000"/>
              </a:lnSpc>
              <a:buFont typeface="Wingdings" pitchFamily="2" charset="2"/>
              <a:buChar char="ð"/>
            </a:pPr>
            <a:r>
              <a:rPr lang="en-GB" altLang="en-US" sz="1400"/>
              <a:t>look for an improvement</a:t>
            </a:r>
          </a:p>
        </p:txBody>
      </p:sp>
      <p:sp>
        <p:nvSpPr>
          <p:cNvPr id="79914" name="Rectangle 42"/>
          <p:cNvSpPr>
            <a:spLocks noChangeArrowheads="1"/>
          </p:cNvSpPr>
          <p:nvPr/>
        </p:nvSpPr>
        <p:spPr bwMode="auto">
          <a:xfrm>
            <a:off x="6443663" y="4221163"/>
            <a:ext cx="2808287"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400"/>
              <a:t>apparently  arbitrary changes of the first decision</a:t>
            </a:r>
          </a:p>
          <a:p>
            <a:pPr>
              <a:lnSpc>
                <a:spcPct val="92000"/>
              </a:lnSpc>
              <a:buFont typeface="Wingdings" pitchFamily="2" charset="2"/>
              <a:buChar char="§"/>
            </a:pPr>
            <a:r>
              <a:rPr lang="en-GB" altLang="en-US" sz="1400"/>
              <a:t>some try to randomize</a:t>
            </a:r>
            <a:endParaRPr lang="en-GB" altLang="en-US" sz="1400" b="1"/>
          </a:p>
        </p:txBody>
      </p:sp>
      <p:sp>
        <p:nvSpPr>
          <p:cNvPr id="2" name="Slide Number Placeholder 1"/>
          <p:cNvSpPr>
            <a:spLocks noGrp="1"/>
          </p:cNvSpPr>
          <p:nvPr>
            <p:ph type="sldNum" sz="quarter" idx="12"/>
          </p:nvPr>
        </p:nvSpPr>
        <p:spPr/>
        <p:txBody>
          <a:bodyPr/>
          <a:lstStyle/>
          <a:p>
            <a:fld id="{E72BDC46-6F47-4AB5-98F3-E57E0E1A91C5}" type="slidenum">
              <a:rPr lang="en-GB" smtClean="0"/>
              <a:t>52</a:t>
            </a:fld>
            <a:endParaRPr lang="en-GB"/>
          </a:p>
        </p:txBody>
      </p:sp>
    </p:spTree>
    <p:extLst>
      <p:ext uri="{BB962C8B-B14F-4D97-AF65-F5344CB8AC3E}">
        <p14:creationId xmlns:p14="http://schemas.microsoft.com/office/powerpoint/2010/main" val="3879450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98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90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91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9912">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9912">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9912">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9912">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9912">
                                            <p:txEl>
                                              <p:pRg st="5" end="5"/>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7991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9913">
                                            <p:txEl>
                                              <p:pRg st="0" end="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79913">
                                            <p:txEl>
                                              <p:pRg st="1" end="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79913">
                                            <p:txEl>
                                              <p:pRg st="2" end="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7990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989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79907"/>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79914">
                                            <p:txEl>
                                              <p:pRg st="0" end="0"/>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99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389617" y="404664"/>
            <a:ext cx="8260672" cy="911974"/>
          </a:xfrm>
          <a:ln/>
        </p:spPr>
        <p:txBody>
          <a:bodyPr>
            <a:normAutofit fontScale="90000"/>
          </a:bodyPr>
          <a:lstStyle/>
          <a:p>
            <a:r>
              <a:rPr lang="en-GB" altLang="en-US"/>
              <a:t>The Decision Strategies</a:t>
            </a:r>
            <a:br>
              <a:rPr lang="en-GB" altLang="en-US"/>
            </a:br>
            <a:r>
              <a:rPr lang="en-GB" altLang="en-US" sz="2000"/>
              <a:t>Overview</a:t>
            </a:r>
            <a:endParaRPr lang="de-DE" altLang="en-US" sz="2000"/>
          </a:p>
        </p:txBody>
      </p:sp>
      <p:sp>
        <p:nvSpPr>
          <p:cNvPr id="2" name="Content Placeholder 1"/>
          <p:cNvSpPr>
            <a:spLocks noGrp="1"/>
          </p:cNvSpPr>
          <p:nvPr>
            <p:ph sz="half" idx="2"/>
          </p:nvPr>
        </p:nvSpPr>
        <p:spPr/>
        <p:txBody>
          <a:bodyPr/>
          <a:lstStyle/>
          <a:p>
            <a:endParaRPr lang="en-GB"/>
          </a:p>
        </p:txBody>
      </p:sp>
      <p:sp>
        <p:nvSpPr>
          <p:cNvPr id="192517"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92518" name="Rectangle 6"/>
          <p:cNvSpPr>
            <a:spLocks noChangeArrowheads="1"/>
          </p:cNvSpPr>
          <p:nvPr/>
        </p:nvSpPr>
        <p:spPr bwMode="auto">
          <a:xfrm>
            <a:off x="503238" y="4364038"/>
            <a:ext cx="2773362" cy="360362"/>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92546" name="Group 34"/>
          <p:cNvGrpSpPr>
            <a:grpSpLocks/>
          </p:cNvGrpSpPr>
          <p:nvPr/>
        </p:nvGrpSpPr>
        <p:grpSpPr bwMode="auto">
          <a:xfrm>
            <a:off x="4695825" y="2708275"/>
            <a:ext cx="3981450" cy="2206625"/>
            <a:chOff x="2958" y="1706"/>
            <a:chExt cx="2508" cy="1390"/>
          </a:xfrm>
        </p:grpSpPr>
        <p:grpSp>
          <p:nvGrpSpPr>
            <p:cNvPr id="192547" name="Group 35"/>
            <p:cNvGrpSpPr>
              <a:grpSpLocks noChangeAspect="1"/>
            </p:cNvGrpSpPr>
            <p:nvPr/>
          </p:nvGrpSpPr>
          <p:grpSpPr bwMode="auto">
            <a:xfrm>
              <a:off x="2971" y="1706"/>
              <a:ext cx="2399" cy="1390"/>
              <a:chOff x="3061" y="1162"/>
              <a:chExt cx="2399" cy="1390"/>
            </a:xfrm>
          </p:grpSpPr>
          <p:sp>
            <p:nvSpPr>
              <p:cNvPr id="192548"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2549"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2550"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92551"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92552"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92553"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92554"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92555"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92556"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92557"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92558"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92559"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92560"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92561"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92562"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92563"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92564"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92565"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92566"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92567"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92568"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92569"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92570"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92571"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92572"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53</a:t>
            </a:fld>
            <a:endParaRPr lang="en-GB"/>
          </a:p>
        </p:txBody>
      </p:sp>
    </p:spTree>
    <p:extLst>
      <p:ext uri="{BB962C8B-B14F-4D97-AF65-F5344CB8AC3E}">
        <p14:creationId xmlns:p14="http://schemas.microsoft.com/office/powerpoint/2010/main" val="2516154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5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8"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94564" name="Rectangle 4"/>
          <p:cNvSpPr>
            <a:spLocks noGrp="1" noChangeArrowheads="1"/>
          </p:cNvSpPr>
          <p:nvPr>
            <p:ph type="title"/>
          </p:nvPr>
        </p:nvSpPr>
        <p:spPr>
          <a:xfrm>
            <a:off x="440870" y="476672"/>
            <a:ext cx="8260672" cy="1039427"/>
          </a:xfrm>
          <a:ln/>
        </p:spPr>
        <p:txBody>
          <a:bodyPr/>
          <a:lstStyle/>
          <a:p>
            <a:r>
              <a:rPr lang="en-GB" altLang="en-US" dirty="0"/>
              <a:t>The Decision Strategies</a:t>
            </a:r>
            <a:br>
              <a:rPr lang="en-GB" altLang="en-US" dirty="0"/>
            </a:br>
            <a:r>
              <a:rPr lang="en-GB" altLang="en-US" sz="2000" dirty="0"/>
              <a:t>Strategy Mixers</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94565"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a:t>subjects use different strategies </a:t>
            </a:r>
          </a:p>
          <a:p>
            <a:pPr lvl="1">
              <a:lnSpc>
                <a:spcPct val="92000"/>
              </a:lnSpc>
              <a:buFont typeface="Wingdings" pitchFamily="2" charset="2"/>
              <a:buChar char="§"/>
            </a:pPr>
            <a:r>
              <a:rPr lang="en-GB" altLang="en-US" sz="1800"/>
              <a:t>either within the attempt</a:t>
            </a:r>
          </a:p>
          <a:p>
            <a:pPr lvl="1">
              <a:lnSpc>
                <a:spcPct val="92000"/>
              </a:lnSpc>
              <a:buFont typeface="Wingdings" pitchFamily="2" charset="2"/>
              <a:buChar char="§"/>
            </a:pPr>
            <a:r>
              <a:rPr lang="en-GB" altLang="en-US" sz="1800"/>
              <a:t>between the attempts </a:t>
            </a:r>
          </a:p>
          <a:p>
            <a:pPr lvl="1">
              <a:lnSpc>
                <a:spcPct val="92000"/>
              </a:lnSpc>
              <a:buFont typeface="Wingdings" pitchFamily="2" charset="2"/>
              <a:buChar char="§"/>
            </a:pPr>
            <a:r>
              <a:rPr lang="en-GB" altLang="en-US" sz="1800"/>
              <a:t>or within and between the attempts</a:t>
            </a:r>
          </a:p>
          <a:p>
            <a:pPr>
              <a:lnSpc>
                <a:spcPct val="92000"/>
              </a:lnSpc>
              <a:buFont typeface="Wingdings" pitchFamily="2" charset="2"/>
              <a:buChar char="ð"/>
            </a:pPr>
            <a:r>
              <a:rPr lang="en-GB" altLang="en-US"/>
              <a:t>could not be assigned unequivocally to one of the groups</a:t>
            </a:r>
            <a:endParaRPr lang="en-GB" altLang="en-US" sz="800"/>
          </a:p>
          <a:p>
            <a:pPr>
              <a:lnSpc>
                <a:spcPct val="92000"/>
              </a:lnSpc>
              <a:buFont typeface="Wingdings" pitchFamily="2" charset="2"/>
              <a:buChar char="§"/>
            </a:pPr>
            <a:r>
              <a:rPr lang="en-GB" altLang="en-US"/>
              <a:t>10 subjects (11%)</a:t>
            </a:r>
            <a:br>
              <a:rPr lang="en-GB" altLang="en-US"/>
            </a:br>
            <a:endParaRPr lang="en-GB" altLang="en-US"/>
          </a:p>
          <a:p>
            <a:pPr>
              <a:lnSpc>
                <a:spcPct val="92000"/>
              </a:lnSpc>
              <a:buFont typeface="Wingdings" pitchFamily="2" charset="2"/>
              <a:buChar char="§"/>
            </a:pPr>
            <a:r>
              <a:rPr lang="en-GB" altLang="en-US"/>
              <a:t>guessing</a:t>
            </a:r>
          </a:p>
          <a:p>
            <a:pPr>
              <a:lnSpc>
                <a:spcPct val="92000"/>
              </a:lnSpc>
              <a:buFont typeface="Wingdings" pitchFamily="2" charset="2"/>
              <a:buChar char="§"/>
            </a:pPr>
            <a:r>
              <a:rPr lang="en-GB" altLang="en-US"/>
              <a:t>take in new information </a:t>
            </a:r>
            <a:r>
              <a:rPr lang="en-GB" altLang="en-US">
                <a:sym typeface="Wingdings" pitchFamily="2" charset="2"/>
              </a:rPr>
              <a:t> changes preferences</a:t>
            </a:r>
            <a:endParaRPr lang="en-GB" altLang="en-US">
              <a:solidFill>
                <a:srgbClr val="FF0066"/>
              </a:solidFill>
              <a:sym typeface="Wingdings" pitchFamily="2" charset="2"/>
            </a:endParaRPr>
          </a:p>
          <a:p>
            <a:pPr>
              <a:lnSpc>
                <a:spcPct val="92000"/>
              </a:lnSpc>
              <a:buFont typeface="Wingdings" pitchFamily="2" charset="2"/>
              <a:buChar char="§"/>
            </a:pPr>
            <a:endParaRPr lang="en-GB" altLang="en-US"/>
          </a:p>
          <a:p>
            <a:pPr>
              <a:lnSpc>
                <a:spcPct val="92000"/>
              </a:lnSpc>
              <a:buFont typeface="Wingdings" pitchFamily="2" charset="2"/>
              <a:buNone/>
            </a:pPr>
            <a:endParaRPr lang="en-GB" altLang="en-US"/>
          </a:p>
        </p:txBody>
      </p:sp>
      <p:sp>
        <p:nvSpPr>
          <p:cNvPr id="3" name="Slide Number Placeholder 2"/>
          <p:cNvSpPr>
            <a:spLocks noGrp="1"/>
          </p:cNvSpPr>
          <p:nvPr>
            <p:ph type="sldNum" sz="quarter" idx="12"/>
          </p:nvPr>
        </p:nvSpPr>
        <p:spPr/>
        <p:txBody>
          <a:bodyPr/>
          <a:lstStyle/>
          <a:p>
            <a:fld id="{E72BDC46-6F47-4AB5-98F3-E57E0E1A91C5}" type="slidenum">
              <a:rPr lang="en-GB" smtClean="0"/>
              <a:t>54</a:t>
            </a:fld>
            <a:endParaRPr lang="en-GB"/>
          </a:p>
        </p:txBody>
      </p:sp>
    </p:spTree>
    <p:extLst>
      <p:ext uri="{BB962C8B-B14F-4D97-AF65-F5344CB8AC3E}">
        <p14:creationId xmlns:p14="http://schemas.microsoft.com/office/powerpoint/2010/main" val="2905558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56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56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456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9456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9456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456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9456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extensions</a:t>
            </a:r>
            <a:endParaRPr lang="en-GB" dirty="0"/>
          </a:p>
        </p:txBody>
      </p:sp>
      <p:sp>
        <p:nvSpPr>
          <p:cNvPr id="3" name="Content Placeholder 2"/>
          <p:cNvSpPr>
            <a:spLocks noGrp="1"/>
          </p:cNvSpPr>
          <p:nvPr>
            <p:ph idx="1"/>
          </p:nvPr>
        </p:nvSpPr>
        <p:spPr/>
        <p:txBody>
          <a:bodyPr/>
          <a:lstStyle/>
          <a:p>
            <a:r>
              <a:rPr lang="en-GB" dirty="0" smtClean="0"/>
              <a:t>The passage of real time – discounting.</a:t>
            </a:r>
          </a:p>
          <a:p>
            <a:r>
              <a:rPr lang="en-GB" dirty="0" smtClean="0"/>
              <a:t>Savings problems.</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55</a:t>
            </a:fld>
            <a:endParaRPr lang="en-GB"/>
          </a:p>
        </p:txBody>
      </p:sp>
    </p:spTree>
    <p:extLst>
      <p:ext uri="{BB962C8B-B14F-4D97-AF65-F5344CB8AC3E}">
        <p14:creationId xmlns:p14="http://schemas.microsoft.com/office/powerpoint/2010/main" val="234384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endParaRPr lang="en-GB" dirty="0" smtClean="0"/>
          </a:p>
          <a:p>
            <a:r>
              <a:rPr lang="en-GB" dirty="0" smtClean="0"/>
              <a:t>What have we learnt?</a:t>
            </a:r>
          </a:p>
          <a:p>
            <a:r>
              <a:rPr lang="en-GB" dirty="0" smtClean="0"/>
              <a:t>Human beings do not use Backward Induction.</a:t>
            </a:r>
          </a:p>
          <a:p>
            <a:r>
              <a:rPr lang="en-GB" dirty="0" smtClean="0"/>
              <a:t>Too complicated or too  time-consuming?</a:t>
            </a:r>
          </a:p>
          <a:p>
            <a:r>
              <a:rPr lang="en-GB" dirty="0" smtClean="0"/>
              <a:t>Perhaps they know what they should be doing, but could not be bothered to implement it?</a:t>
            </a:r>
          </a:p>
          <a:p>
            <a:r>
              <a:rPr lang="en-GB" dirty="0" smtClean="0"/>
              <a:t>Perhaps we should have told them about the dominance property? </a:t>
            </a:r>
          </a:p>
          <a:p>
            <a:r>
              <a:rPr lang="en-GB" dirty="0" smtClean="0"/>
              <a:t>Perhaps it was a bad experiment.</a:t>
            </a:r>
            <a:endParaRPr lang="en-GB" dirty="0"/>
          </a:p>
          <a:p>
            <a:endParaRPr lang="en-GB" dirty="0" smtClean="0"/>
          </a:p>
          <a:p>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56</a:t>
            </a:fld>
            <a:endParaRPr lang="en-GB"/>
          </a:p>
        </p:txBody>
      </p:sp>
    </p:spTree>
    <p:extLst>
      <p:ext uri="{BB962C8B-B14F-4D97-AF65-F5344CB8AC3E}">
        <p14:creationId xmlns:p14="http://schemas.microsoft.com/office/powerpoint/2010/main" val="282412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That is the end of Lecture 12…</a:t>
            </a:r>
          </a:p>
          <a:p>
            <a:pPr marL="0" indent="0">
              <a:buNone/>
            </a:pPr>
            <a:endParaRPr lang="en-GB" dirty="0" smtClean="0"/>
          </a:p>
          <a:p>
            <a:r>
              <a:rPr lang="en-GB" dirty="0" smtClean="0"/>
              <a:t>… on dynamic decision-making.</a:t>
            </a:r>
          </a:p>
          <a:p>
            <a:r>
              <a:rPr lang="en-GB" dirty="0" smtClean="0"/>
              <a:t>A complicated story, from a theory point of view, and difficult for subjects to solve.</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57</a:t>
            </a:fld>
            <a:endParaRPr lang="en-GB"/>
          </a:p>
        </p:txBody>
      </p:sp>
    </p:spTree>
    <p:extLst>
      <p:ext uri="{BB962C8B-B14F-4D97-AF65-F5344CB8AC3E}">
        <p14:creationId xmlns:p14="http://schemas.microsoft.com/office/powerpoint/2010/main" val="118706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a:noFill/>
            <a:miter lim="800000"/>
            <a:headEnd/>
            <a:tailEnd/>
          </a:ln>
        </p:spPr>
        <p:txBody>
          <a:bodyPr>
            <a:normAutofit/>
          </a:bodyPr>
          <a:lstStyle/>
          <a:p>
            <a:pPr eaLnBrk="1" hangingPunct="1"/>
            <a:r>
              <a:rPr lang="it-IT" altLang="en-US" sz="2800" dirty="0" smtClean="0"/>
              <a:t>How would YOU tackle this problem?</a:t>
            </a:r>
          </a:p>
        </p:txBody>
      </p:sp>
      <p:sp>
        <p:nvSpPr>
          <p:cNvPr id="56323" name="Rectangle 3"/>
          <p:cNvSpPr>
            <a:spLocks noGrp="1" noChangeArrowheads="1"/>
          </p:cNvSpPr>
          <p:nvPr>
            <p:ph idx="1"/>
          </p:nvPr>
        </p:nvSpPr>
        <p:spPr>
          <a:noFill/>
          <a:ln>
            <a:noFill/>
            <a:miter lim="800000"/>
            <a:headEnd/>
            <a:tailEnd/>
          </a:ln>
        </p:spPr>
        <p:txBody>
          <a:bodyPr/>
          <a:lstStyle/>
          <a:p>
            <a:pPr eaLnBrk="1" hangingPunct="1"/>
            <a:r>
              <a:rPr lang="it-IT" altLang="en-US" dirty="0" smtClean="0">
                <a:solidFill>
                  <a:schemeClr val="tx1"/>
                </a:solidFill>
              </a:rPr>
              <a:t>Economic theory suggests two ways:</a:t>
            </a:r>
          </a:p>
          <a:p>
            <a:pPr eaLnBrk="1" hangingPunct="1"/>
            <a:r>
              <a:rPr lang="it-IT" altLang="en-US" dirty="0" smtClean="0">
                <a:solidFill>
                  <a:schemeClr val="tx1"/>
                </a:solidFill>
              </a:rPr>
              <a:t>The Strategy Method;</a:t>
            </a:r>
          </a:p>
          <a:p>
            <a:pPr eaLnBrk="1" hangingPunct="1"/>
            <a:r>
              <a:rPr lang="it-IT" altLang="en-US" dirty="0" smtClean="0">
                <a:solidFill>
                  <a:schemeClr val="tx1"/>
                </a:solidFill>
              </a:rPr>
              <a:t>Backward Induction.</a:t>
            </a:r>
          </a:p>
          <a:p>
            <a:pPr eaLnBrk="1" hangingPunct="1"/>
            <a:r>
              <a:rPr lang="it-IT" altLang="en-US" dirty="0" smtClean="0">
                <a:solidFill>
                  <a:schemeClr val="tx1"/>
                </a:solidFill>
              </a:rPr>
              <a:t>Both these embody the idea that people PLAN – they think about future moves when deciding on their present moves.</a:t>
            </a:r>
          </a:p>
          <a:p>
            <a:pPr eaLnBrk="1" hangingPunct="1"/>
            <a:r>
              <a:rPr lang="it-IT" altLang="en-US" dirty="0" smtClean="0">
                <a:solidFill>
                  <a:schemeClr val="tx1"/>
                </a:solidFill>
              </a:rPr>
              <a:t>This idea of </a:t>
            </a:r>
            <a:r>
              <a:rPr lang="it-IT" altLang="en-US" i="1" dirty="0" smtClean="0">
                <a:solidFill>
                  <a:schemeClr val="tx1"/>
                </a:solidFill>
              </a:rPr>
              <a:t>planning </a:t>
            </a:r>
            <a:r>
              <a:rPr lang="it-IT" altLang="en-US" dirty="0" smtClean="0">
                <a:solidFill>
                  <a:schemeClr val="tx1"/>
                </a:solidFill>
              </a:rPr>
              <a:t>is fundamental to economists’ ways of thinking.</a:t>
            </a:r>
          </a:p>
        </p:txBody>
      </p:sp>
      <p:sp>
        <p:nvSpPr>
          <p:cNvPr id="2" name="Slide Number Placeholder 1"/>
          <p:cNvSpPr>
            <a:spLocks noGrp="1"/>
          </p:cNvSpPr>
          <p:nvPr>
            <p:ph type="sldNum" sz="quarter" idx="12"/>
          </p:nvPr>
        </p:nvSpPr>
        <p:spPr/>
        <p:txBody>
          <a:bodyPr/>
          <a:lstStyle/>
          <a:p>
            <a:fld id="{E72BDC46-6F47-4AB5-98F3-E57E0E1A91C5}" type="slidenum">
              <a:rPr lang="en-GB" smtClean="0"/>
              <a:t>6</a:t>
            </a:fld>
            <a:endParaRPr lang="en-GB"/>
          </a:p>
        </p:txBody>
      </p:sp>
    </p:spTree>
    <p:custDataLst>
      <p:tags r:id="rId1"/>
    </p:custDataLst>
    <p:extLst>
      <p:ext uri="{BB962C8B-B14F-4D97-AF65-F5344CB8AC3E}">
        <p14:creationId xmlns:p14="http://schemas.microsoft.com/office/powerpoint/2010/main" val="118443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In this example</a:t>
            </a:r>
          </a:p>
        </p:txBody>
      </p:sp>
      <p:sp>
        <p:nvSpPr>
          <p:cNvPr id="58371" name="Rectangle 3"/>
          <p:cNvSpPr>
            <a:spLocks noGrp="1" noChangeArrowheads="1"/>
          </p:cNvSpPr>
          <p:nvPr>
            <p:ph idx="1"/>
          </p:nvPr>
        </p:nvSpPr>
        <p:spPr>
          <a:noFill/>
          <a:ln>
            <a:noFill/>
            <a:miter lim="800000"/>
            <a:headEnd/>
            <a:tailEnd/>
          </a:ln>
        </p:spPr>
        <p:txBody>
          <a:bodyPr/>
          <a:lstStyle/>
          <a:p>
            <a:pPr eaLnBrk="1" hangingPunct="1"/>
            <a:r>
              <a:rPr lang="it-IT" altLang="en-US" dirty="0" smtClean="0">
                <a:solidFill>
                  <a:schemeClr val="tx1"/>
                </a:solidFill>
              </a:rPr>
              <a:t>We will derive the solution by Backward Induction in the lecture.</a:t>
            </a:r>
          </a:p>
          <a:p>
            <a:pPr eaLnBrk="1" hangingPunct="1"/>
            <a:r>
              <a:rPr lang="it-IT" altLang="en-US" dirty="0" smtClean="0">
                <a:solidFill>
                  <a:schemeClr val="tx1"/>
                </a:solidFill>
              </a:rPr>
              <a:t>To derive the solution by the Strategy Method we need some notation for a strategy:</a:t>
            </a:r>
          </a:p>
          <a:p>
            <a:pPr eaLnBrk="1" hangingPunct="1"/>
            <a:r>
              <a:rPr lang="it-IT" altLang="en-US" i="1" dirty="0" smtClean="0">
                <a:solidFill>
                  <a:schemeClr val="tx1"/>
                </a:solidFill>
              </a:rPr>
              <a:t>X;YZ </a:t>
            </a:r>
            <a:r>
              <a:rPr lang="it-IT" altLang="en-US" dirty="0" smtClean="0">
                <a:solidFill>
                  <a:schemeClr val="tx1"/>
                </a:solidFill>
              </a:rPr>
              <a:t>means play </a:t>
            </a:r>
            <a:r>
              <a:rPr lang="it-IT" altLang="en-US" i="1" dirty="0" smtClean="0">
                <a:solidFill>
                  <a:schemeClr val="tx1"/>
                </a:solidFill>
              </a:rPr>
              <a:t>X </a:t>
            </a:r>
            <a:r>
              <a:rPr lang="it-IT" altLang="en-US" dirty="0" smtClean="0">
                <a:solidFill>
                  <a:schemeClr val="tx1"/>
                </a:solidFill>
              </a:rPr>
              <a:t>(U or D) at first decision  node and then play </a:t>
            </a:r>
            <a:r>
              <a:rPr lang="it-IT" altLang="en-US" i="1" dirty="0" smtClean="0">
                <a:solidFill>
                  <a:schemeClr val="tx1"/>
                </a:solidFill>
              </a:rPr>
              <a:t>Y(Z) </a:t>
            </a:r>
            <a:r>
              <a:rPr lang="it-IT" altLang="en-US" dirty="0" smtClean="0">
                <a:solidFill>
                  <a:schemeClr val="tx1"/>
                </a:solidFill>
              </a:rPr>
              <a:t>at second decision node if Nature plays </a:t>
            </a:r>
            <a:r>
              <a:rPr lang="it-IT" altLang="en-US" i="1" dirty="0" smtClean="0">
                <a:solidFill>
                  <a:schemeClr val="tx1"/>
                </a:solidFill>
              </a:rPr>
              <a:t>U(D)</a:t>
            </a:r>
          </a:p>
        </p:txBody>
      </p:sp>
      <p:sp>
        <p:nvSpPr>
          <p:cNvPr id="2" name="Slide Number Placeholder 1"/>
          <p:cNvSpPr>
            <a:spLocks noGrp="1"/>
          </p:cNvSpPr>
          <p:nvPr>
            <p:ph type="sldNum" sz="quarter" idx="12"/>
          </p:nvPr>
        </p:nvSpPr>
        <p:spPr/>
        <p:txBody>
          <a:bodyPr/>
          <a:lstStyle/>
          <a:p>
            <a:fld id="{E72BDC46-6F47-4AB5-98F3-E57E0E1A91C5}" type="slidenum">
              <a:rPr lang="en-GB" smtClean="0"/>
              <a:t>7</a:t>
            </a:fld>
            <a:endParaRPr lang="en-GB"/>
          </a:p>
        </p:txBody>
      </p:sp>
    </p:spTree>
    <p:custDataLst>
      <p:tags r:id="rId1"/>
    </p:custDataLst>
    <p:extLst>
      <p:ext uri="{BB962C8B-B14F-4D97-AF65-F5344CB8AC3E}">
        <p14:creationId xmlns:p14="http://schemas.microsoft.com/office/powerpoint/2010/main" val="894164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The Strategy Method</a:t>
            </a:r>
            <a:endParaRPr lang="en-US" altLang="en-US" dirty="0" smtClean="0"/>
          </a:p>
        </p:txBody>
      </p:sp>
      <p:graphicFrame>
        <p:nvGraphicFramePr>
          <p:cNvPr id="60419" name="Group 3"/>
          <p:cNvGraphicFramePr>
            <a:graphicFrameLocks noGrp="1"/>
          </p:cNvGraphicFramePr>
          <p:nvPr>
            <p:ph idx="1"/>
            <p:extLst>
              <p:ext uri="{D42A27DB-BD31-4B8C-83A1-F6EECF244321}">
                <p14:modId xmlns:p14="http://schemas.microsoft.com/office/powerpoint/2010/main" val="3030413082"/>
              </p:ext>
            </p:extLst>
          </p:nvPr>
        </p:nvGraphicFramePr>
        <p:xfrm>
          <a:off x="457200" y="1600200"/>
          <a:ext cx="8229600" cy="4664079"/>
        </p:xfrm>
        <a:graphic>
          <a:graphicData uri="http://schemas.openxmlformats.org/drawingml/2006/table">
            <a:tbl>
              <a:tblPr/>
              <a:tblGrid>
                <a:gridCol w="2057400">
                  <a:extLst>
                    <a:ext uri="{9D8B030D-6E8A-4147-A177-3AD203B41FA5}">
                      <a16:colId xmlns:a16="http://schemas.microsoft.com/office/drawing/2014/main" val="20000"/>
                    </a:ext>
                  </a:extLst>
                </a:gridCol>
                <a:gridCol w="1985963">
                  <a:extLst>
                    <a:ext uri="{9D8B030D-6E8A-4147-A177-3AD203B41FA5}">
                      <a16:colId xmlns:a16="http://schemas.microsoft.com/office/drawing/2014/main" val="20001"/>
                    </a:ext>
                  </a:extLst>
                </a:gridCol>
                <a:gridCol w="2128837">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Number</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Strategy</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Payoffs</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U;UU</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8 13 6 20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U;UD</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8 13 6 18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3</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U;DU</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16 8 6 20</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4</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U;DD</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16 8 6 18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5</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D;UU</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15 17 20 8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6</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D;UD</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15 17 8 0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7</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D;DU</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2 4 20 8</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8</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D;DD</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2 4 8 0</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Slide Number Placeholder 1"/>
          <p:cNvSpPr>
            <a:spLocks noGrp="1"/>
          </p:cNvSpPr>
          <p:nvPr>
            <p:ph type="sldNum" sz="quarter" idx="12"/>
          </p:nvPr>
        </p:nvSpPr>
        <p:spPr/>
        <p:txBody>
          <a:bodyPr/>
          <a:lstStyle/>
          <a:p>
            <a:fld id="{E72BDC46-6F47-4AB5-98F3-E57E0E1A91C5}" type="slidenum">
              <a:rPr lang="en-GB" smtClean="0"/>
              <a:t>8</a:t>
            </a:fld>
            <a:endParaRPr lang="en-GB"/>
          </a:p>
        </p:txBody>
      </p:sp>
    </p:spTree>
    <p:custDataLst>
      <p:tags r:id="rId1"/>
    </p:custDataLst>
    <p:extLst>
      <p:ext uri="{BB962C8B-B14F-4D97-AF65-F5344CB8AC3E}">
        <p14:creationId xmlns:p14="http://schemas.microsoft.com/office/powerpoint/2010/main" val="1190183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The Strategy Method</a:t>
            </a:r>
            <a:endParaRPr lang="en-US" altLang="en-US" dirty="0" smtClean="0"/>
          </a:p>
        </p:txBody>
      </p:sp>
      <p:graphicFrame>
        <p:nvGraphicFramePr>
          <p:cNvPr id="62467" name="Group 3"/>
          <p:cNvGraphicFramePr>
            <a:graphicFrameLocks noGrp="1"/>
          </p:cNvGraphicFramePr>
          <p:nvPr>
            <p:ph idx="1"/>
            <p:extLst>
              <p:ext uri="{D42A27DB-BD31-4B8C-83A1-F6EECF244321}">
                <p14:modId xmlns:p14="http://schemas.microsoft.com/office/powerpoint/2010/main" val="2859793772"/>
              </p:ext>
            </p:extLst>
          </p:nvPr>
        </p:nvGraphicFramePr>
        <p:xfrm>
          <a:off x="457200" y="1600200"/>
          <a:ext cx="8229600" cy="4664079"/>
        </p:xfrm>
        <a:graphic>
          <a:graphicData uri="http://schemas.openxmlformats.org/drawingml/2006/table">
            <a:tbl>
              <a:tblPr/>
              <a:tblGrid>
                <a:gridCol w="2057400">
                  <a:extLst>
                    <a:ext uri="{9D8B030D-6E8A-4147-A177-3AD203B41FA5}">
                      <a16:colId xmlns:a16="http://schemas.microsoft.com/office/drawing/2014/main" val="20000"/>
                    </a:ext>
                  </a:extLst>
                </a:gridCol>
                <a:gridCol w="1985963">
                  <a:extLst>
                    <a:ext uri="{9D8B030D-6E8A-4147-A177-3AD203B41FA5}">
                      <a16:colId xmlns:a16="http://schemas.microsoft.com/office/drawing/2014/main" val="20001"/>
                    </a:ext>
                  </a:extLst>
                </a:gridCol>
                <a:gridCol w="2128837">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Number</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Strategy</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Payoffs</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Ordered</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U;UU</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8 13 6 20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20 13 8 6</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U;UD</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8 13 6 18</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18 13 8 6</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3</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U:DU</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16 8 6 20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20 16 8 6 </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4</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U,DD</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16 8 6 18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18 16 8 6 </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5</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D;UU</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15 17 20 8</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20 17 15 8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6</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D;UD</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15 17 8 0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17 15 8 0</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7</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D;DU</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2 4 20 8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20 8 4 2</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8</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D;DD</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2 4 8 0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8 4 2 0</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Slide Number Placeholder 1"/>
          <p:cNvSpPr>
            <a:spLocks noGrp="1"/>
          </p:cNvSpPr>
          <p:nvPr>
            <p:ph type="sldNum" sz="quarter" idx="12"/>
          </p:nvPr>
        </p:nvSpPr>
        <p:spPr/>
        <p:txBody>
          <a:bodyPr/>
          <a:lstStyle/>
          <a:p>
            <a:fld id="{E72BDC46-6F47-4AB5-98F3-E57E0E1A91C5}" type="slidenum">
              <a:rPr lang="en-GB" smtClean="0"/>
              <a:t>9</a:t>
            </a:fld>
            <a:endParaRPr lang="en-GB"/>
          </a:p>
        </p:txBody>
      </p:sp>
      <p:sp>
        <p:nvSpPr>
          <p:cNvPr id="3" name="TextBox 2"/>
          <p:cNvSpPr txBox="1"/>
          <p:nvPr/>
        </p:nvSpPr>
        <p:spPr>
          <a:xfrm>
            <a:off x="457201" y="4293096"/>
            <a:ext cx="8147070" cy="369332"/>
          </a:xfrm>
          <a:prstGeom prst="rect">
            <a:avLst/>
          </a:prstGeom>
          <a:noFill/>
          <a:ln w="31750">
            <a:solidFill>
              <a:schemeClr val="accent5"/>
            </a:solidFill>
          </a:ln>
        </p:spPr>
        <p:txBody>
          <a:bodyPr wrap="square" rtlCol="0">
            <a:spAutoFit/>
          </a:bodyPr>
          <a:lstStyle/>
          <a:p>
            <a:endParaRPr lang="en-GB" dirty="0"/>
          </a:p>
        </p:txBody>
      </p:sp>
      <p:sp>
        <p:nvSpPr>
          <p:cNvPr id="4" name="TextBox 3"/>
          <p:cNvSpPr txBox="1"/>
          <p:nvPr/>
        </p:nvSpPr>
        <p:spPr>
          <a:xfrm>
            <a:off x="457200" y="6406488"/>
            <a:ext cx="8229600" cy="369332"/>
          </a:xfrm>
          <a:prstGeom prst="rect">
            <a:avLst/>
          </a:prstGeom>
          <a:noFill/>
        </p:spPr>
        <p:txBody>
          <a:bodyPr wrap="square" rtlCol="0">
            <a:spAutoFit/>
          </a:bodyPr>
          <a:lstStyle/>
          <a:p>
            <a:pPr algn="ctr"/>
            <a:r>
              <a:rPr lang="en-GB" dirty="0" smtClean="0"/>
              <a:t>We see that strategy 5 DOMINATES all the others.</a:t>
            </a:r>
            <a:endParaRPr lang="en-GB" dirty="0"/>
          </a:p>
        </p:txBody>
      </p:sp>
    </p:spTree>
    <p:custDataLst>
      <p:tags r:id="rId1"/>
    </p:custDataLst>
    <p:extLst>
      <p:ext uri="{BB962C8B-B14F-4D97-AF65-F5344CB8AC3E}">
        <p14:creationId xmlns:p14="http://schemas.microsoft.com/office/powerpoint/2010/main" val="187416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12345</TotalTime>
  <Words>3368</Words>
  <Application>Microsoft Office PowerPoint</Application>
  <PresentationFormat>On-screen Show (4:3)</PresentationFormat>
  <Paragraphs>939</Paragraphs>
  <Slides>57</Slides>
  <Notes>47</Notes>
  <HiddenSlides>15</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Arial</vt:lpstr>
      <vt:lpstr>Calibri</vt:lpstr>
      <vt:lpstr>Times New Roman</vt:lpstr>
      <vt:lpstr>Trebuchet MS</vt:lpstr>
      <vt:lpstr>Verdana</vt:lpstr>
      <vt:lpstr>Wingdings</vt:lpstr>
      <vt:lpstr>Wingdings 3</vt:lpstr>
      <vt:lpstr>Facet</vt:lpstr>
      <vt:lpstr>Experimental economics</vt:lpstr>
      <vt:lpstr>Dynamic decision-making</vt:lpstr>
      <vt:lpstr>Individual dynamic decision-making</vt:lpstr>
      <vt:lpstr>Consider the following problem</vt:lpstr>
      <vt:lpstr>PowerPoint Presentation</vt:lpstr>
      <vt:lpstr>How would YOU tackle this problem?</vt:lpstr>
      <vt:lpstr>In this example</vt:lpstr>
      <vt:lpstr>The Strategy Method</vt:lpstr>
      <vt:lpstr>The Strategy Method</vt:lpstr>
      <vt:lpstr>The Solution</vt:lpstr>
      <vt:lpstr>Planning</vt:lpstr>
      <vt:lpstr>A way to avoid having to know the subject’s preferences</vt:lpstr>
      <vt:lpstr>Our experiment uses Dominance (careful calibration)</vt:lpstr>
      <vt:lpstr>An Experiment</vt:lpstr>
      <vt:lpstr>This “3 Johns” experiment</vt:lpstr>
      <vt:lpstr>Results: individual treatment</vt:lpstr>
      <vt:lpstr>Results: pairs treatment</vt:lpstr>
      <vt:lpstr>Results: individual pre-commitment treatment</vt:lpstr>
      <vt:lpstr>Results: all treatments</vt:lpstr>
      <vt:lpstr>Conclusions so far</vt:lpstr>
      <vt:lpstr>Types</vt:lpstr>
      <vt:lpstr>Two Problems: what would you choose – Up or Down – in each? </vt:lpstr>
      <vt:lpstr>What does such a person do in this dynamic problem? Suppose that he/she prefers £30 to the 80% chance of £50 and that he/she strictly prefers the 20% chance of £50 to the 25% chance of £30 (and hence to a 25% chance of £31 and a 75% chance of £1).</vt:lpstr>
      <vt:lpstr>What they do depends on their type  </vt:lpstr>
      <vt:lpstr>Our first attempt was with Allocations</vt:lpstr>
      <vt:lpstr>PowerPoint Presentation</vt:lpstr>
      <vt:lpstr>PowerPoint Presentation</vt:lpstr>
      <vt:lpstr>PowerPoint Presentation</vt:lpstr>
      <vt:lpstr>Types</vt:lpstr>
      <vt:lpstr>Estimation</vt:lpstr>
      <vt:lpstr>A summary of the main results</vt:lpstr>
      <vt:lpstr>Conclusions</vt:lpstr>
      <vt:lpstr>Hey and Lotito</vt:lpstr>
      <vt:lpstr>An extension</vt:lpstr>
      <vt:lpstr>Hey and Knoll</vt:lpstr>
      <vt:lpstr>The decision tree</vt:lpstr>
      <vt:lpstr>Dominance Property of the Payoffs</vt:lpstr>
      <vt:lpstr>Conduct of the Experiment</vt:lpstr>
      <vt:lpstr>The observed Decision Strategies</vt:lpstr>
      <vt:lpstr>The Decision Strategies Effort Minimizer / Ignorants</vt:lpstr>
      <vt:lpstr>The Decision Strategies Overview  We very much followed the psychologists approach.</vt:lpstr>
      <vt:lpstr>The Decision Strategies Backward Inducters: Overview</vt:lpstr>
      <vt:lpstr>The Decision Strategies Overview</vt:lpstr>
      <vt:lpstr>The Decision Strategies Backward Inducters: The Rationalists</vt:lpstr>
      <vt:lpstr>The Decision Strategies Overview</vt:lpstr>
      <vt:lpstr>The Decision Strategies Backward Inducters: The Quasi-Rationalists</vt:lpstr>
      <vt:lpstr>The Decision Strategies Overview</vt:lpstr>
      <vt:lpstr>The Decision Strategies Backward Inducters: Simplifier – the desperates</vt:lpstr>
      <vt:lpstr>The Decision Strategies Backward Inducters: Simplifier – Effort &amp; Time Savers</vt:lpstr>
      <vt:lpstr>The Decision Strategies Overview</vt:lpstr>
      <vt:lpstr>The Decision Strategies Forward Worker</vt:lpstr>
      <vt:lpstr>The Decision Strategies  Forward Worker: different groups</vt:lpstr>
      <vt:lpstr>The Decision Strategies Overview</vt:lpstr>
      <vt:lpstr>The Decision Strategies Strategy Mixers</vt:lpstr>
      <vt:lpstr>Other extensions</vt:lpstr>
      <vt:lpstr>Conclusions</vt:lpstr>
      <vt:lpstr>PowerPoint Presentation</vt:lpstr>
    </vt:vector>
  </TitlesOfParts>
  <Company>The 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Hey</dc:creator>
  <cp:lastModifiedBy>John Hey</cp:lastModifiedBy>
  <cp:revision>389</cp:revision>
  <dcterms:created xsi:type="dcterms:W3CDTF">2014-08-07T15:33:59Z</dcterms:created>
  <dcterms:modified xsi:type="dcterms:W3CDTF">2022-08-11T06:43:38Z</dcterms:modified>
</cp:coreProperties>
</file>